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1" r:id="rId1"/>
    <p:sldMasterId id="2147483658" r:id="rId2"/>
  </p:sldMasterIdLst>
  <p:notesMasterIdLst>
    <p:notesMasterId r:id="rId28"/>
  </p:notesMasterIdLst>
  <p:handoutMasterIdLst>
    <p:handoutMasterId r:id="rId29"/>
  </p:handoutMasterIdLst>
  <p:sldIdLst>
    <p:sldId id="275" r:id="rId3"/>
    <p:sldId id="505" r:id="rId4"/>
    <p:sldId id="482" r:id="rId5"/>
    <p:sldId id="483" r:id="rId6"/>
    <p:sldId id="484" r:id="rId7"/>
    <p:sldId id="485" r:id="rId8"/>
    <p:sldId id="506" r:id="rId9"/>
    <p:sldId id="507" r:id="rId10"/>
    <p:sldId id="496" r:id="rId11"/>
    <p:sldId id="470" r:id="rId12"/>
    <p:sldId id="474" r:id="rId13"/>
    <p:sldId id="475" r:id="rId14"/>
    <p:sldId id="504" r:id="rId15"/>
    <p:sldId id="476" r:id="rId16"/>
    <p:sldId id="497" r:id="rId17"/>
    <p:sldId id="508" r:id="rId18"/>
    <p:sldId id="498" r:id="rId19"/>
    <p:sldId id="499" r:id="rId20"/>
    <p:sldId id="500" r:id="rId21"/>
    <p:sldId id="501" r:id="rId22"/>
    <p:sldId id="502" r:id="rId23"/>
    <p:sldId id="503" r:id="rId24"/>
    <p:sldId id="478" r:id="rId25"/>
    <p:sldId id="479" r:id="rId26"/>
    <p:sldId id="407" r:id="rId27"/>
  </p:sldIdLst>
  <p:sldSz cx="9144000" cy="6858000" type="screen4x3"/>
  <p:notesSz cx="7010400" cy="9296400"/>
  <p:defaultTextStyle>
    <a:defPPr>
      <a:defRPr lang="en-US"/>
    </a:defPPr>
    <a:lvl1pPr algn="l" rtl="0" fontAlgn="base">
      <a:spcBef>
        <a:spcPct val="0"/>
      </a:spcBef>
      <a:spcAft>
        <a:spcPct val="0"/>
      </a:spcAft>
      <a:defRPr sz="2400" u="sng"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u="sng"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u="sng"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u="sng"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u="sng"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u="sng"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u="sng"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u="sng"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u="sng"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1031"/>
    <a:srgbClr val="4E919C"/>
    <a:srgbClr val="CCDCE8"/>
    <a:srgbClr val="ECF0FE"/>
    <a:srgbClr val="DEE6FE"/>
    <a:srgbClr val="557CF9"/>
    <a:srgbClr val="99CC00"/>
    <a:srgbClr val="E2B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3" autoAdjust="0"/>
    <p:restoredTop sz="94638" autoAdjust="0"/>
  </p:normalViewPr>
  <p:slideViewPr>
    <p:cSldViewPr snapToGrid="0">
      <p:cViewPr varScale="1">
        <p:scale>
          <a:sx n="84" d="100"/>
          <a:sy n="84" d="100"/>
        </p:scale>
        <p:origin x="172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72"/>
    </p:cViewPr>
  </p:sorterViewPr>
  <p:notesViewPr>
    <p:cSldViewPr snapToGrid="0">
      <p:cViewPr varScale="1">
        <p:scale>
          <a:sx n="82" d="100"/>
          <a:sy n="82" d="100"/>
        </p:scale>
        <p:origin x="-187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7840" cy="465138"/>
          </a:xfrm>
          <a:prstGeom prst="rect">
            <a:avLst/>
          </a:prstGeom>
          <a:noFill/>
          <a:ln w="9525">
            <a:noFill/>
            <a:miter lim="800000"/>
            <a:headEnd/>
            <a:tailEnd/>
          </a:ln>
        </p:spPr>
        <p:txBody>
          <a:bodyPr vert="horz" wrap="square" lIns="92107" tIns="46052" rIns="92107" bIns="46052" numCol="1" anchor="t" anchorCtr="0" compatLnSpc="1">
            <a:prstTxWarp prst="textNoShape">
              <a:avLst/>
            </a:prstTxWarp>
          </a:bodyPr>
          <a:lstStyle>
            <a:lvl1pPr defTabSz="919163" eaLnBrk="0" hangingPunct="0">
              <a:defRPr sz="1200" u="none">
                <a:latin typeface="Arial" charset="0"/>
                <a:ea typeface="ヒラギノ角ゴ Pro W3" pitchFamily="52" charset="-128"/>
                <a:cs typeface="+mn-cs"/>
              </a:defRPr>
            </a:lvl1pPr>
          </a:lstStyle>
          <a:p>
            <a:pPr>
              <a:defRPr/>
            </a:pPr>
            <a:endParaRPr lang="en-US"/>
          </a:p>
        </p:txBody>
      </p:sp>
      <p:sp>
        <p:nvSpPr>
          <p:cNvPr id="46083"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p:spPr>
        <p:txBody>
          <a:bodyPr vert="horz" wrap="square" lIns="92107" tIns="46052" rIns="92107" bIns="46052" numCol="1" anchor="t" anchorCtr="0" compatLnSpc="1">
            <a:prstTxWarp prst="textNoShape">
              <a:avLst/>
            </a:prstTxWarp>
          </a:bodyPr>
          <a:lstStyle>
            <a:lvl1pPr algn="r" defTabSz="919163" eaLnBrk="0" hangingPunct="0">
              <a:defRPr sz="1200" u="none">
                <a:latin typeface="Arial" charset="0"/>
                <a:ea typeface="ヒラギノ角ゴ Pro W3" pitchFamily="52" charset="-128"/>
                <a:cs typeface="+mn-cs"/>
              </a:defRPr>
            </a:lvl1pPr>
          </a:lstStyle>
          <a:p>
            <a:pPr>
              <a:defRPr/>
            </a:pPr>
            <a:endParaRPr lang="en-US"/>
          </a:p>
        </p:txBody>
      </p:sp>
      <p:sp>
        <p:nvSpPr>
          <p:cNvPr id="46084"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p:spPr>
        <p:txBody>
          <a:bodyPr vert="horz" wrap="square" lIns="92107" tIns="46052" rIns="92107" bIns="46052" numCol="1" anchor="b" anchorCtr="0" compatLnSpc="1">
            <a:prstTxWarp prst="textNoShape">
              <a:avLst/>
            </a:prstTxWarp>
          </a:bodyPr>
          <a:lstStyle>
            <a:lvl1pPr defTabSz="919163" eaLnBrk="0" hangingPunct="0">
              <a:defRPr sz="1200" u="none">
                <a:latin typeface="Arial" charset="0"/>
                <a:ea typeface="ヒラギノ角ゴ Pro W3" pitchFamily="52" charset="-128"/>
                <a:cs typeface="+mn-cs"/>
              </a:defRPr>
            </a:lvl1pPr>
          </a:lstStyle>
          <a:p>
            <a:pPr>
              <a:defRPr/>
            </a:pPr>
            <a:endParaRPr lang="en-US"/>
          </a:p>
        </p:txBody>
      </p:sp>
      <p:sp>
        <p:nvSpPr>
          <p:cNvPr id="46085"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p:spPr>
        <p:txBody>
          <a:bodyPr vert="horz" wrap="square" lIns="92107" tIns="46052" rIns="92107" bIns="46052" numCol="1" anchor="b" anchorCtr="0" compatLnSpc="1">
            <a:prstTxWarp prst="textNoShape">
              <a:avLst/>
            </a:prstTxWarp>
          </a:bodyPr>
          <a:lstStyle>
            <a:lvl1pPr algn="r" defTabSz="919163" eaLnBrk="0" hangingPunct="0">
              <a:defRPr sz="1200" u="none">
                <a:latin typeface="Arial" charset="0"/>
                <a:ea typeface="ヒラギノ角ゴ Pro W3" pitchFamily="52" charset="-128"/>
                <a:cs typeface="+mn-cs"/>
              </a:defRPr>
            </a:lvl1pPr>
          </a:lstStyle>
          <a:p>
            <a:pPr>
              <a:defRPr/>
            </a:pPr>
            <a:fld id="{CF06AFA5-9E8D-45A7-8398-500B7EA9CAC3}" type="slidenum">
              <a:rPr lang="en-US"/>
              <a:pPr>
                <a:defRPr/>
              </a:pPr>
              <a:t>‹#›</a:t>
            </a:fld>
            <a:endParaRPr lang="en-US" dirty="0"/>
          </a:p>
        </p:txBody>
      </p:sp>
    </p:spTree>
    <p:extLst>
      <p:ext uri="{BB962C8B-B14F-4D97-AF65-F5344CB8AC3E}">
        <p14:creationId xmlns:p14="http://schemas.microsoft.com/office/powerpoint/2010/main" val="962376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5138"/>
          </a:xfrm>
          <a:prstGeom prst="rect">
            <a:avLst/>
          </a:prstGeom>
          <a:noFill/>
          <a:ln w="9525">
            <a:noFill/>
            <a:miter lim="800000"/>
            <a:headEnd/>
            <a:tailEnd/>
          </a:ln>
        </p:spPr>
        <p:txBody>
          <a:bodyPr vert="horz" wrap="square" lIns="92107" tIns="46052" rIns="92107" bIns="46052" numCol="1" anchor="t" anchorCtr="0" compatLnSpc="1">
            <a:prstTxWarp prst="textNoShape">
              <a:avLst/>
            </a:prstTxWarp>
          </a:bodyPr>
          <a:lstStyle>
            <a:lvl1pPr defTabSz="919163" eaLnBrk="0" hangingPunct="0">
              <a:defRPr sz="1200" u="none">
                <a:latin typeface="Arial" charset="0"/>
                <a:ea typeface="ヒラギノ角ゴ Pro W3" pitchFamily="52" charset="-128"/>
                <a:cs typeface="+mn-cs"/>
              </a:defRPr>
            </a:lvl1pPr>
          </a:lstStyle>
          <a:p>
            <a:pPr>
              <a:defRPr/>
            </a:pPr>
            <a:endParaRPr lang="en-US"/>
          </a:p>
        </p:txBody>
      </p:sp>
      <p:sp>
        <p:nvSpPr>
          <p:cNvPr id="4099" name="Rectangle 3"/>
          <p:cNvSpPr>
            <a:spLocks noGrp="1" noChangeArrowheads="1"/>
          </p:cNvSpPr>
          <p:nvPr>
            <p:ph type="dt" idx="1"/>
          </p:nvPr>
        </p:nvSpPr>
        <p:spPr bwMode="auto">
          <a:xfrm>
            <a:off x="3972560" y="0"/>
            <a:ext cx="3037840" cy="465138"/>
          </a:xfrm>
          <a:prstGeom prst="rect">
            <a:avLst/>
          </a:prstGeom>
          <a:noFill/>
          <a:ln w="9525">
            <a:noFill/>
            <a:miter lim="800000"/>
            <a:headEnd/>
            <a:tailEnd/>
          </a:ln>
        </p:spPr>
        <p:txBody>
          <a:bodyPr vert="horz" wrap="square" lIns="92107" tIns="46052" rIns="92107" bIns="46052" numCol="1" anchor="t" anchorCtr="0" compatLnSpc="1">
            <a:prstTxWarp prst="textNoShape">
              <a:avLst/>
            </a:prstTxWarp>
          </a:bodyPr>
          <a:lstStyle>
            <a:lvl1pPr algn="r" defTabSz="919163" eaLnBrk="0" hangingPunct="0">
              <a:defRPr sz="1200" u="none">
                <a:latin typeface="Arial" charset="0"/>
                <a:ea typeface="ヒラギノ角ゴ Pro W3" pitchFamily="52" charset="-128"/>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84275" y="698500"/>
            <a:ext cx="4645025" cy="34845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098" y="4416426"/>
            <a:ext cx="5144206" cy="4181475"/>
          </a:xfrm>
          <a:prstGeom prst="rect">
            <a:avLst/>
          </a:prstGeom>
          <a:noFill/>
          <a:ln w="9525">
            <a:noFill/>
            <a:miter lim="800000"/>
            <a:headEnd/>
            <a:tailEnd/>
          </a:ln>
        </p:spPr>
        <p:txBody>
          <a:bodyPr vert="horz" wrap="square" lIns="92107" tIns="46052" rIns="92107" bIns="460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4"/>
            <a:ext cx="3037840" cy="465137"/>
          </a:xfrm>
          <a:prstGeom prst="rect">
            <a:avLst/>
          </a:prstGeom>
          <a:noFill/>
          <a:ln w="9525">
            <a:noFill/>
            <a:miter lim="800000"/>
            <a:headEnd/>
            <a:tailEnd/>
          </a:ln>
        </p:spPr>
        <p:txBody>
          <a:bodyPr vert="horz" wrap="square" lIns="92107" tIns="46052" rIns="92107" bIns="46052" numCol="1" anchor="b" anchorCtr="0" compatLnSpc="1">
            <a:prstTxWarp prst="textNoShape">
              <a:avLst/>
            </a:prstTxWarp>
          </a:bodyPr>
          <a:lstStyle>
            <a:lvl1pPr defTabSz="919163" eaLnBrk="0" hangingPunct="0">
              <a:defRPr sz="1200" u="none">
                <a:latin typeface="Arial" charset="0"/>
                <a:ea typeface="ヒラギノ角ゴ Pro W3" pitchFamily="52"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2560" y="8831264"/>
            <a:ext cx="3037840" cy="465137"/>
          </a:xfrm>
          <a:prstGeom prst="rect">
            <a:avLst/>
          </a:prstGeom>
          <a:noFill/>
          <a:ln w="9525">
            <a:noFill/>
            <a:miter lim="800000"/>
            <a:headEnd/>
            <a:tailEnd/>
          </a:ln>
        </p:spPr>
        <p:txBody>
          <a:bodyPr vert="horz" wrap="square" lIns="92107" tIns="46052" rIns="92107" bIns="46052" numCol="1" anchor="b" anchorCtr="0" compatLnSpc="1">
            <a:prstTxWarp prst="textNoShape">
              <a:avLst/>
            </a:prstTxWarp>
          </a:bodyPr>
          <a:lstStyle>
            <a:lvl1pPr algn="r" defTabSz="919163" eaLnBrk="0" hangingPunct="0">
              <a:defRPr sz="1200" u="none">
                <a:latin typeface="Arial" charset="0"/>
                <a:ea typeface="ヒラギノ角ゴ Pro W3" pitchFamily="52" charset="-128"/>
                <a:cs typeface="+mn-cs"/>
              </a:defRPr>
            </a:lvl1pPr>
          </a:lstStyle>
          <a:p>
            <a:pPr>
              <a:defRPr/>
            </a:pPr>
            <a:fld id="{4B3FE2F9-85B7-44FF-B25E-C15E07ABF453}" type="slidenum">
              <a:rPr lang="en-US"/>
              <a:pPr>
                <a:defRPr/>
              </a:pPr>
              <a:t>‹#›</a:t>
            </a:fld>
            <a:endParaRPr lang="en-US" dirty="0"/>
          </a:p>
        </p:txBody>
      </p:sp>
    </p:spTree>
    <p:extLst>
      <p:ext uri="{BB962C8B-B14F-4D97-AF65-F5344CB8AC3E}">
        <p14:creationId xmlns:p14="http://schemas.microsoft.com/office/powerpoint/2010/main" val="720074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Rot="1" noChangeAspect="1" noChangeArrowheads="1" noTextEdit="1"/>
          </p:cNvSpPr>
          <p:nvPr>
            <p:ph type="sldImg"/>
          </p:nvPr>
        </p:nvSpPr>
        <p:spPr>
          <a:ln/>
        </p:spPr>
      </p:sp>
      <p:sp>
        <p:nvSpPr>
          <p:cNvPr id="11267" name="Rectangle 1027"/>
          <p:cNvSpPr>
            <a:spLocks noGrp="1" noChangeArrowheads="1"/>
          </p:cNvSpPr>
          <p:nvPr>
            <p:ph type="body" idx="1"/>
          </p:nvPr>
        </p:nvSpPr>
        <p:spPr>
          <a:noFill/>
          <a:ln/>
        </p:spPr>
        <p:txBody>
          <a:bodyPr/>
          <a:lstStyle/>
          <a:p>
            <a:pPr eaLnBrk="1" hangingPunct="1">
              <a:spcBef>
                <a:spcPct val="0"/>
              </a:spcBef>
            </a:pPr>
            <a:endParaRPr lang="en-US" sz="2400" smtClean="0">
              <a:latin typeface="Arial" pitchFamily="34" charset="0"/>
              <a:ea typeface="ヒラギノ角ゴ Pro W3"/>
            </a:endParaRPr>
          </a:p>
        </p:txBody>
      </p:sp>
    </p:spTree>
    <p:extLst>
      <p:ext uri="{BB962C8B-B14F-4D97-AF65-F5344CB8AC3E}">
        <p14:creationId xmlns:p14="http://schemas.microsoft.com/office/powerpoint/2010/main" val="391563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endParaRPr lang="en-US" smtClean="0">
              <a:latin typeface="Arial" pitchFamily="34" charset="0"/>
              <a:ea typeface="ヒラギノ角ゴ Pro W3"/>
            </a:endParaRPr>
          </a:p>
        </p:txBody>
      </p:sp>
    </p:spTree>
    <p:extLst>
      <p:ext uri="{BB962C8B-B14F-4D97-AF65-F5344CB8AC3E}">
        <p14:creationId xmlns:p14="http://schemas.microsoft.com/office/powerpoint/2010/main" val="272467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endParaRPr lang="en-US" smtClean="0">
              <a:latin typeface="Arial" pitchFamily="34" charset="0"/>
              <a:ea typeface="ヒラギノ角ゴ Pro W3"/>
            </a:endParaRPr>
          </a:p>
        </p:txBody>
      </p:sp>
    </p:spTree>
    <p:extLst>
      <p:ext uri="{BB962C8B-B14F-4D97-AF65-F5344CB8AC3E}">
        <p14:creationId xmlns:p14="http://schemas.microsoft.com/office/powerpoint/2010/main" val="345193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endParaRPr lang="en-US" smtClean="0">
              <a:latin typeface="Arial" pitchFamily="34" charset="0"/>
              <a:ea typeface="ヒラギノ角ゴ Pro W3"/>
            </a:endParaRPr>
          </a:p>
        </p:txBody>
      </p:sp>
    </p:spTree>
    <p:extLst>
      <p:ext uri="{BB962C8B-B14F-4D97-AF65-F5344CB8AC3E}">
        <p14:creationId xmlns:p14="http://schemas.microsoft.com/office/powerpoint/2010/main" val="2663304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1052" descr="Julie:Users:juliesmith:B&amp;G Jobs:Potter Anderson:PAC_logo.png"/>
          <p:cNvPicPr>
            <a:picLocks noChangeAspect="1" noChangeArrowheads="1"/>
          </p:cNvPicPr>
          <p:nvPr userDrawn="1"/>
        </p:nvPicPr>
        <p:blipFill>
          <a:blip r:embed="rId2" cstate="print"/>
          <a:srcRect/>
          <a:stretch>
            <a:fillRect/>
          </a:stretch>
        </p:blipFill>
        <p:spPr bwMode="auto">
          <a:xfrm>
            <a:off x="871538" y="425450"/>
            <a:ext cx="3497262" cy="1577975"/>
          </a:xfrm>
          <a:prstGeom prst="rect">
            <a:avLst/>
          </a:prstGeom>
          <a:noFill/>
          <a:ln w="9525">
            <a:noFill/>
            <a:miter lim="800000"/>
            <a:headEnd/>
            <a:tailEnd/>
          </a:ln>
        </p:spPr>
      </p:pic>
      <p:sp>
        <p:nvSpPr>
          <p:cNvPr id="5" name="Rectangle 4"/>
          <p:cNvSpPr/>
          <p:nvPr userDrawn="1"/>
        </p:nvSpPr>
        <p:spPr bwMode="auto">
          <a:xfrm>
            <a:off x="0" y="2778125"/>
            <a:ext cx="9144000" cy="3590925"/>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grpSp>
        <p:nvGrpSpPr>
          <p:cNvPr id="6" name="Group 12"/>
          <p:cNvGrpSpPr>
            <a:grpSpLocks/>
          </p:cNvGrpSpPr>
          <p:nvPr userDrawn="1"/>
        </p:nvGrpSpPr>
        <p:grpSpPr bwMode="auto">
          <a:xfrm>
            <a:off x="0" y="6407150"/>
            <a:ext cx="9144000" cy="450850"/>
            <a:chOff x="1" y="6283390"/>
            <a:chExt cx="9143999" cy="450377"/>
          </a:xfrm>
        </p:grpSpPr>
        <p:sp>
          <p:nvSpPr>
            <p:cNvPr id="7" name="Rectangle 6"/>
            <p:cNvSpPr>
              <a:spLocks noChangeAspect="1"/>
            </p:cNvSpPr>
            <p:nvPr/>
          </p:nvSpPr>
          <p:spPr bwMode="auto">
            <a:xfrm>
              <a:off x="1" y="6283390"/>
              <a:ext cx="531813"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8" name="Rectangle 7"/>
            <p:cNvSpPr>
              <a:spLocks noChangeAspect="1"/>
            </p:cNvSpPr>
            <p:nvPr/>
          </p:nvSpPr>
          <p:spPr bwMode="auto">
            <a:xfrm>
              <a:off x="1147764" y="6283390"/>
              <a:ext cx="533400"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9" name="Rectangle 8"/>
            <p:cNvSpPr>
              <a:spLocks noChangeAspect="1"/>
            </p:cNvSpPr>
            <p:nvPr/>
          </p:nvSpPr>
          <p:spPr bwMode="auto">
            <a:xfrm>
              <a:off x="574676" y="6283390"/>
              <a:ext cx="531813" cy="450377"/>
            </a:xfrm>
            <a:prstGeom prst="rect">
              <a:avLst/>
            </a:prstGeom>
            <a:solidFill>
              <a:srgbClr val="971031"/>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10" name="Rectangle 9"/>
            <p:cNvSpPr>
              <a:spLocks noChangeAspect="1"/>
            </p:cNvSpPr>
            <p:nvPr/>
          </p:nvSpPr>
          <p:spPr bwMode="auto">
            <a:xfrm>
              <a:off x="1722439" y="6283390"/>
              <a:ext cx="531812"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13" name="Rectangle 12"/>
            <p:cNvSpPr>
              <a:spLocks noChangeAspect="1"/>
            </p:cNvSpPr>
            <p:nvPr/>
          </p:nvSpPr>
          <p:spPr bwMode="auto">
            <a:xfrm>
              <a:off x="2297114" y="6283390"/>
              <a:ext cx="531812"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14" name="Rectangle 13"/>
            <p:cNvSpPr>
              <a:spLocks noChangeAspect="1"/>
            </p:cNvSpPr>
            <p:nvPr/>
          </p:nvSpPr>
          <p:spPr bwMode="auto">
            <a:xfrm>
              <a:off x="3444876" y="6283390"/>
              <a:ext cx="531813"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15" name="Rectangle 14"/>
            <p:cNvSpPr>
              <a:spLocks noChangeAspect="1"/>
            </p:cNvSpPr>
            <p:nvPr/>
          </p:nvSpPr>
          <p:spPr bwMode="auto">
            <a:xfrm>
              <a:off x="2870201" y="6283390"/>
              <a:ext cx="533400" cy="450377"/>
            </a:xfrm>
            <a:prstGeom prst="rect">
              <a:avLst/>
            </a:prstGeom>
            <a:solidFill>
              <a:srgbClr val="971031"/>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16" name="Rectangle 15"/>
            <p:cNvSpPr>
              <a:spLocks noChangeAspect="1"/>
            </p:cNvSpPr>
            <p:nvPr/>
          </p:nvSpPr>
          <p:spPr bwMode="auto">
            <a:xfrm>
              <a:off x="4019551" y="6283390"/>
              <a:ext cx="531813"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17" name="Rectangle 16"/>
            <p:cNvSpPr>
              <a:spLocks noChangeAspect="1"/>
            </p:cNvSpPr>
            <p:nvPr/>
          </p:nvSpPr>
          <p:spPr bwMode="auto">
            <a:xfrm>
              <a:off x="4592638" y="6283390"/>
              <a:ext cx="531812"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18" name="Rectangle 17"/>
            <p:cNvSpPr>
              <a:spLocks noChangeAspect="1"/>
            </p:cNvSpPr>
            <p:nvPr/>
          </p:nvSpPr>
          <p:spPr bwMode="auto">
            <a:xfrm>
              <a:off x="5740400" y="6283390"/>
              <a:ext cx="533400"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19" name="Rectangle 18"/>
            <p:cNvSpPr>
              <a:spLocks noChangeAspect="1"/>
            </p:cNvSpPr>
            <p:nvPr/>
          </p:nvSpPr>
          <p:spPr bwMode="auto">
            <a:xfrm>
              <a:off x="5167313" y="6283390"/>
              <a:ext cx="531812" cy="450377"/>
            </a:xfrm>
            <a:prstGeom prst="rect">
              <a:avLst/>
            </a:prstGeom>
            <a:solidFill>
              <a:srgbClr val="971031"/>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20" name="Rectangle 19"/>
            <p:cNvSpPr>
              <a:spLocks noChangeAspect="1"/>
            </p:cNvSpPr>
            <p:nvPr/>
          </p:nvSpPr>
          <p:spPr bwMode="auto">
            <a:xfrm>
              <a:off x="6315075" y="6283390"/>
              <a:ext cx="531813"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21" name="Rectangle 20"/>
            <p:cNvSpPr>
              <a:spLocks noChangeAspect="1"/>
            </p:cNvSpPr>
            <p:nvPr/>
          </p:nvSpPr>
          <p:spPr bwMode="auto">
            <a:xfrm>
              <a:off x="6889750" y="6283390"/>
              <a:ext cx="531813"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22" name="Rectangle 21"/>
            <p:cNvSpPr>
              <a:spLocks noChangeAspect="1"/>
            </p:cNvSpPr>
            <p:nvPr/>
          </p:nvSpPr>
          <p:spPr bwMode="auto">
            <a:xfrm>
              <a:off x="7462838" y="6283390"/>
              <a:ext cx="533400" cy="450377"/>
            </a:xfrm>
            <a:prstGeom prst="rect">
              <a:avLst/>
            </a:prstGeom>
            <a:solidFill>
              <a:srgbClr val="971031"/>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23" name="Rectangle 22"/>
            <p:cNvSpPr>
              <a:spLocks noChangeAspect="1"/>
            </p:cNvSpPr>
            <p:nvPr/>
          </p:nvSpPr>
          <p:spPr bwMode="auto">
            <a:xfrm>
              <a:off x="8037513" y="6283390"/>
              <a:ext cx="531812"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24" name="Rectangle 23"/>
            <p:cNvSpPr>
              <a:spLocks noChangeAspect="1"/>
            </p:cNvSpPr>
            <p:nvPr/>
          </p:nvSpPr>
          <p:spPr bwMode="auto">
            <a:xfrm>
              <a:off x="8612188" y="6283390"/>
              <a:ext cx="531812"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grpSp>
      <p:cxnSp>
        <p:nvCxnSpPr>
          <p:cNvPr id="25" name="Straight Connector 22"/>
          <p:cNvCxnSpPr>
            <a:cxnSpLocks noChangeShapeType="1"/>
          </p:cNvCxnSpPr>
          <p:nvPr userDrawn="1"/>
        </p:nvCxnSpPr>
        <p:spPr bwMode="auto">
          <a:xfrm>
            <a:off x="0" y="2768600"/>
            <a:ext cx="9144000" cy="0"/>
          </a:xfrm>
          <a:prstGeom prst="line">
            <a:avLst/>
          </a:prstGeom>
          <a:noFill/>
          <a:ln w="9525" algn="ctr">
            <a:solidFill>
              <a:schemeClr val="tx1"/>
            </a:solidFill>
            <a:round/>
            <a:headEnd/>
            <a:tailEnd/>
          </a:ln>
        </p:spPr>
      </p:cxnSp>
      <p:cxnSp>
        <p:nvCxnSpPr>
          <p:cNvPr id="26" name="Straight Connector 23"/>
          <p:cNvCxnSpPr>
            <a:cxnSpLocks noChangeShapeType="1"/>
          </p:cNvCxnSpPr>
          <p:nvPr userDrawn="1"/>
        </p:nvCxnSpPr>
        <p:spPr bwMode="auto">
          <a:xfrm>
            <a:off x="0" y="6373813"/>
            <a:ext cx="9144000" cy="0"/>
          </a:xfrm>
          <a:prstGeom prst="line">
            <a:avLst/>
          </a:prstGeom>
          <a:noFill/>
          <a:ln w="9525" algn="ctr">
            <a:solidFill>
              <a:schemeClr val="tx1"/>
            </a:solidFill>
            <a:round/>
            <a:headEnd/>
            <a:tailEnd/>
          </a:ln>
        </p:spPr>
      </p:cxnSp>
      <p:sp>
        <p:nvSpPr>
          <p:cNvPr id="11" name="Rectangle 1028"/>
          <p:cNvSpPr>
            <a:spLocks noGrp="1" noChangeArrowheads="1"/>
          </p:cNvSpPr>
          <p:nvPr>
            <p:ph type="ctrTitle"/>
          </p:nvPr>
        </p:nvSpPr>
        <p:spPr>
          <a:xfrm>
            <a:off x="914400" y="2803584"/>
            <a:ext cx="7893050" cy="1139765"/>
          </a:xfrm>
        </p:spPr>
        <p:txBody>
          <a:bodyPr/>
          <a:lstStyle>
            <a:lvl1pPr>
              <a:defRPr b="1"/>
            </a:lvl1pPr>
          </a:lstStyle>
          <a:p>
            <a:r>
              <a:rPr lang="en-US" dirty="0" smtClean="0"/>
              <a:t>Click to edit Master title style</a:t>
            </a:r>
          </a:p>
        </p:txBody>
      </p:sp>
      <p:sp>
        <p:nvSpPr>
          <p:cNvPr id="12" name="Rectangle 1029"/>
          <p:cNvSpPr>
            <a:spLocks noGrp="1" noChangeArrowheads="1"/>
          </p:cNvSpPr>
          <p:nvPr>
            <p:ph type="subTitle" idx="1"/>
          </p:nvPr>
        </p:nvSpPr>
        <p:spPr>
          <a:xfrm>
            <a:off x="900752" y="4339988"/>
            <a:ext cx="7976548" cy="1802020"/>
          </a:xfrm>
        </p:spPr>
        <p:txBody>
          <a:bodyPr/>
          <a:lstStyle>
            <a:lvl1pPr>
              <a:buNone/>
              <a:defRPr baseline="0"/>
            </a:lvl1pPr>
          </a:lstStyle>
          <a:p>
            <a:r>
              <a:rPr lang="en-US" dirty="0" smtClean="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26" y="315913"/>
            <a:ext cx="8534400" cy="59055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80975" y="1104900"/>
            <a:ext cx="8524875" cy="50434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1925" y="315913"/>
            <a:ext cx="8534400" cy="590550"/>
          </a:xfrm>
        </p:spPr>
        <p:txBody>
          <a:bodyPr/>
          <a:lstStyle>
            <a:lvl1pPr>
              <a:defRPr>
                <a:effectLst/>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p:cNvSpPr/>
          <p:nvPr userDrawn="1"/>
        </p:nvSpPr>
        <p:spPr bwMode="auto">
          <a:xfrm>
            <a:off x="0" y="485775"/>
            <a:ext cx="9144000" cy="4848225"/>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eaLnBrk="0" hangingPunct="0">
              <a:defRPr/>
            </a:pPr>
            <a:endParaRPr lang="en-US" u="none" dirty="0">
              <a:latin typeface="Arial" charset="0"/>
              <a:ea typeface="ヒラギノ角ゴ Pro W3" pitchFamily="52" charset="-128"/>
            </a:endParaRPr>
          </a:p>
        </p:txBody>
      </p:sp>
      <p:grpSp>
        <p:nvGrpSpPr>
          <p:cNvPr id="4" name="Group 12"/>
          <p:cNvGrpSpPr>
            <a:grpSpLocks/>
          </p:cNvGrpSpPr>
          <p:nvPr userDrawn="1"/>
        </p:nvGrpSpPr>
        <p:grpSpPr bwMode="auto">
          <a:xfrm>
            <a:off x="0" y="0"/>
            <a:ext cx="9144000" cy="450850"/>
            <a:chOff x="1" y="6283390"/>
            <a:chExt cx="9143999" cy="450377"/>
          </a:xfrm>
        </p:grpSpPr>
        <p:sp>
          <p:nvSpPr>
            <p:cNvPr id="5" name="Rectangle 4"/>
            <p:cNvSpPr>
              <a:spLocks noChangeAspect="1"/>
            </p:cNvSpPr>
            <p:nvPr/>
          </p:nvSpPr>
          <p:spPr bwMode="auto">
            <a:xfrm>
              <a:off x="1" y="6283390"/>
              <a:ext cx="531813"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dirty="0">
                <a:latin typeface="Arial" charset="0"/>
                <a:ea typeface="ヒラギノ角ゴ Pro W3" pitchFamily="52" charset="-128"/>
              </a:endParaRPr>
            </a:p>
          </p:txBody>
        </p:sp>
        <p:sp>
          <p:nvSpPr>
            <p:cNvPr id="6" name="Rectangle 5"/>
            <p:cNvSpPr>
              <a:spLocks noChangeAspect="1"/>
            </p:cNvSpPr>
            <p:nvPr/>
          </p:nvSpPr>
          <p:spPr bwMode="auto">
            <a:xfrm>
              <a:off x="1147764" y="6283390"/>
              <a:ext cx="533400"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dirty="0">
                <a:latin typeface="Arial" charset="0"/>
                <a:ea typeface="ヒラギノ角ゴ Pro W3" pitchFamily="52" charset="-128"/>
              </a:endParaRPr>
            </a:p>
          </p:txBody>
        </p:sp>
        <p:sp>
          <p:nvSpPr>
            <p:cNvPr id="7" name="Rectangle 6"/>
            <p:cNvSpPr>
              <a:spLocks noChangeAspect="1"/>
            </p:cNvSpPr>
            <p:nvPr/>
          </p:nvSpPr>
          <p:spPr bwMode="auto">
            <a:xfrm>
              <a:off x="574676" y="6283390"/>
              <a:ext cx="531813" cy="450377"/>
            </a:xfrm>
            <a:prstGeom prst="rect">
              <a:avLst/>
            </a:prstGeom>
            <a:solidFill>
              <a:srgbClr val="971031"/>
            </a:solidFill>
            <a:ln w="9525" cap="flat" cmpd="sng" algn="ctr">
              <a:noFill/>
              <a:prstDash val="solid"/>
              <a:round/>
              <a:headEnd type="none" w="med" len="med"/>
              <a:tailEnd type="none" w="med" len="med"/>
            </a:ln>
            <a:effectLst/>
          </p:spPr>
          <p:txBody>
            <a:bodyPr/>
            <a:lstStyle/>
            <a:p>
              <a:pPr eaLnBrk="0" hangingPunct="0">
                <a:defRPr/>
              </a:pPr>
              <a:endParaRPr lang="en-US" u="none" dirty="0">
                <a:latin typeface="Arial" charset="0"/>
                <a:ea typeface="ヒラギノ角ゴ Pro W3" pitchFamily="52" charset="-128"/>
              </a:endParaRPr>
            </a:p>
          </p:txBody>
        </p:sp>
        <p:sp>
          <p:nvSpPr>
            <p:cNvPr id="8" name="Rectangle 7"/>
            <p:cNvSpPr>
              <a:spLocks noChangeAspect="1"/>
            </p:cNvSpPr>
            <p:nvPr/>
          </p:nvSpPr>
          <p:spPr bwMode="auto">
            <a:xfrm>
              <a:off x="1722439" y="6283390"/>
              <a:ext cx="531812"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dirty="0">
                <a:latin typeface="Arial" charset="0"/>
                <a:ea typeface="ヒラギノ角ゴ Pro W3" pitchFamily="52" charset="-128"/>
              </a:endParaRPr>
            </a:p>
          </p:txBody>
        </p:sp>
        <p:sp>
          <p:nvSpPr>
            <p:cNvPr id="9" name="Rectangle 8"/>
            <p:cNvSpPr>
              <a:spLocks noChangeAspect="1"/>
            </p:cNvSpPr>
            <p:nvPr/>
          </p:nvSpPr>
          <p:spPr bwMode="auto">
            <a:xfrm>
              <a:off x="2297114" y="6283390"/>
              <a:ext cx="531812"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dirty="0">
                <a:latin typeface="Arial" charset="0"/>
                <a:ea typeface="ヒラギノ角ゴ Pro W3" pitchFamily="52" charset="-128"/>
              </a:endParaRPr>
            </a:p>
          </p:txBody>
        </p:sp>
        <p:sp>
          <p:nvSpPr>
            <p:cNvPr id="10" name="Rectangle 9"/>
            <p:cNvSpPr>
              <a:spLocks noChangeAspect="1"/>
            </p:cNvSpPr>
            <p:nvPr/>
          </p:nvSpPr>
          <p:spPr bwMode="auto">
            <a:xfrm>
              <a:off x="3444876" y="6283390"/>
              <a:ext cx="531813"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dirty="0">
                <a:latin typeface="Arial" charset="0"/>
                <a:ea typeface="ヒラギノ角ゴ Pro W3" pitchFamily="52" charset="-128"/>
              </a:endParaRPr>
            </a:p>
          </p:txBody>
        </p:sp>
        <p:sp>
          <p:nvSpPr>
            <p:cNvPr id="12" name="Rectangle 11"/>
            <p:cNvSpPr>
              <a:spLocks noChangeAspect="1"/>
            </p:cNvSpPr>
            <p:nvPr/>
          </p:nvSpPr>
          <p:spPr bwMode="auto">
            <a:xfrm>
              <a:off x="2870201" y="6283390"/>
              <a:ext cx="533400" cy="450377"/>
            </a:xfrm>
            <a:prstGeom prst="rect">
              <a:avLst/>
            </a:prstGeom>
            <a:solidFill>
              <a:srgbClr val="971031"/>
            </a:solidFill>
            <a:ln w="9525" cap="flat" cmpd="sng" algn="ctr">
              <a:noFill/>
              <a:prstDash val="solid"/>
              <a:round/>
              <a:headEnd type="none" w="med" len="med"/>
              <a:tailEnd type="none" w="med" len="med"/>
            </a:ln>
            <a:effectLst/>
          </p:spPr>
          <p:txBody>
            <a:bodyPr/>
            <a:lstStyle/>
            <a:p>
              <a:pPr eaLnBrk="0" hangingPunct="0">
                <a:defRPr/>
              </a:pPr>
              <a:endParaRPr lang="en-US" u="none" dirty="0">
                <a:latin typeface="Arial" charset="0"/>
                <a:ea typeface="ヒラギノ角ゴ Pro W3" pitchFamily="52" charset="-128"/>
              </a:endParaRPr>
            </a:p>
          </p:txBody>
        </p:sp>
        <p:sp>
          <p:nvSpPr>
            <p:cNvPr id="13" name="Rectangle 12"/>
            <p:cNvSpPr>
              <a:spLocks noChangeAspect="1"/>
            </p:cNvSpPr>
            <p:nvPr/>
          </p:nvSpPr>
          <p:spPr bwMode="auto">
            <a:xfrm>
              <a:off x="4019551" y="6283390"/>
              <a:ext cx="531813"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dirty="0">
                <a:latin typeface="Arial" charset="0"/>
                <a:ea typeface="ヒラギノ角ゴ Pro W3" pitchFamily="52" charset="-128"/>
              </a:endParaRPr>
            </a:p>
          </p:txBody>
        </p:sp>
        <p:sp>
          <p:nvSpPr>
            <p:cNvPr id="14" name="Rectangle 13"/>
            <p:cNvSpPr>
              <a:spLocks noChangeAspect="1"/>
            </p:cNvSpPr>
            <p:nvPr/>
          </p:nvSpPr>
          <p:spPr bwMode="auto">
            <a:xfrm>
              <a:off x="4592638" y="6283390"/>
              <a:ext cx="531812"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dirty="0">
                <a:latin typeface="Arial" charset="0"/>
                <a:ea typeface="ヒラギノ角ゴ Pro W3" pitchFamily="52" charset="-128"/>
              </a:endParaRPr>
            </a:p>
          </p:txBody>
        </p:sp>
        <p:sp>
          <p:nvSpPr>
            <p:cNvPr id="15" name="Rectangle 14"/>
            <p:cNvSpPr>
              <a:spLocks noChangeAspect="1"/>
            </p:cNvSpPr>
            <p:nvPr/>
          </p:nvSpPr>
          <p:spPr bwMode="auto">
            <a:xfrm>
              <a:off x="5740400" y="6283390"/>
              <a:ext cx="533400"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dirty="0">
                <a:latin typeface="Arial" charset="0"/>
                <a:ea typeface="ヒラギノ角ゴ Pro W3" pitchFamily="52" charset="-128"/>
              </a:endParaRPr>
            </a:p>
          </p:txBody>
        </p:sp>
        <p:sp>
          <p:nvSpPr>
            <p:cNvPr id="16" name="Rectangle 15"/>
            <p:cNvSpPr>
              <a:spLocks noChangeAspect="1"/>
            </p:cNvSpPr>
            <p:nvPr/>
          </p:nvSpPr>
          <p:spPr bwMode="auto">
            <a:xfrm>
              <a:off x="5167313" y="6283390"/>
              <a:ext cx="531812" cy="450377"/>
            </a:xfrm>
            <a:prstGeom prst="rect">
              <a:avLst/>
            </a:prstGeom>
            <a:solidFill>
              <a:srgbClr val="971031"/>
            </a:solidFill>
            <a:ln w="9525" cap="flat" cmpd="sng" algn="ctr">
              <a:noFill/>
              <a:prstDash val="solid"/>
              <a:round/>
              <a:headEnd type="none" w="med" len="med"/>
              <a:tailEnd type="none" w="med" len="med"/>
            </a:ln>
            <a:effectLst/>
          </p:spPr>
          <p:txBody>
            <a:bodyPr/>
            <a:lstStyle/>
            <a:p>
              <a:pPr eaLnBrk="0" hangingPunct="0">
                <a:defRPr/>
              </a:pPr>
              <a:endParaRPr lang="en-US" u="none" dirty="0">
                <a:latin typeface="Arial" charset="0"/>
                <a:ea typeface="ヒラギノ角ゴ Pro W3" pitchFamily="52" charset="-128"/>
              </a:endParaRPr>
            </a:p>
          </p:txBody>
        </p:sp>
        <p:sp>
          <p:nvSpPr>
            <p:cNvPr id="17" name="Rectangle 16"/>
            <p:cNvSpPr>
              <a:spLocks noChangeAspect="1"/>
            </p:cNvSpPr>
            <p:nvPr/>
          </p:nvSpPr>
          <p:spPr bwMode="auto">
            <a:xfrm>
              <a:off x="6315075" y="6283390"/>
              <a:ext cx="531813"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dirty="0">
                <a:latin typeface="Arial" charset="0"/>
                <a:ea typeface="ヒラギノ角ゴ Pro W3" pitchFamily="52" charset="-128"/>
              </a:endParaRPr>
            </a:p>
          </p:txBody>
        </p:sp>
        <p:sp>
          <p:nvSpPr>
            <p:cNvPr id="18" name="Rectangle 17"/>
            <p:cNvSpPr>
              <a:spLocks noChangeAspect="1"/>
            </p:cNvSpPr>
            <p:nvPr/>
          </p:nvSpPr>
          <p:spPr bwMode="auto">
            <a:xfrm>
              <a:off x="6889750" y="6283390"/>
              <a:ext cx="531813"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dirty="0">
                <a:latin typeface="Arial" charset="0"/>
                <a:ea typeface="ヒラギノ角ゴ Pro W3" pitchFamily="52" charset="-128"/>
              </a:endParaRPr>
            </a:p>
          </p:txBody>
        </p:sp>
        <p:sp>
          <p:nvSpPr>
            <p:cNvPr id="19" name="Rectangle 18"/>
            <p:cNvSpPr>
              <a:spLocks noChangeAspect="1"/>
            </p:cNvSpPr>
            <p:nvPr/>
          </p:nvSpPr>
          <p:spPr bwMode="auto">
            <a:xfrm>
              <a:off x="7462838" y="6283390"/>
              <a:ext cx="533400" cy="450377"/>
            </a:xfrm>
            <a:prstGeom prst="rect">
              <a:avLst/>
            </a:prstGeom>
            <a:solidFill>
              <a:srgbClr val="971031"/>
            </a:solidFill>
            <a:ln w="9525" cap="flat" cmpd="sng" algn="ctr">
              <a:noFill/>
              <a:prstDash val="solid"/>
              <a:round/>
              <a:headEnd type="none" w="med" len="med"/>
              <a:tailEnd type="none" w="med" len="med"/>
            </a:ln>
            <a:effectLst/>
          </p:spPr>
          <p:txBody>
            <a:bodyPr/>
            <a:lstStyle/>
            <a:p>
              <a:pPr eaLnBrk="0" hangingPunct="0">
                <a:defRPr/>
              </a:pPr>
              <a:endParaRPr lang="en-US" u="none" dirty="0">
                <a:latin typeface="Arial" charset="0"/>
                <a:ea typeface="ヒラギノ角ゴ Pro W3" pitchFamily="52" charset="-128"/>
              </a:endParaRPr>
            </a:p>
          </p:txBody>
        </p:sp>
        <p:sp>
          <p:nvSpPr>
            <p:cNvPr id="20" name="Rectangle 19"/>
            <p:cNvSpPr>
              <a:spLocks noChangeAspect="1"/>
            </p:cNvSpPr>
            <p:nvPr/>
          </p:nvSpPr>
          <p:spPr bwMode="auto">
            <a:xfrm>
              <a:off x="8037513" y="6283390"/>
              <a:ext cx="531812"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dirty="0">
                <a:latin typeface="Arial" charset="0"/>
                <a:ea typeface="ヒラギノ角ゴ Pro W3" pitchFamily="52" charset="-128"/>
              </a:endParaRPr>
            </a:p>
          </p:txBody>
        </p:sp>
        <p:sp>
          <p:nvSpPr>
            <p:cNvPr id="21" name="Rectangle 20"/>
            <p:cNvSpPr>
              <a:spLocks noChangeAspect="1"/>
            </p:cNvSpPr>
            <p:nvPr/>
          </p:nvSpPr>
          <p:spPr bwMode="auto">
            <a:xfrm>
              <a:off x="8612188" y="6283390"/>
              <a:ext cx="531812" cy="450377"/>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dirty="0">
                <a:latin typeface="Arial" charset="0"/>
                <a:ea typeface="ヒラギノ角ゴ Pro W3" pitchFamily="52" charset="-128"/>
              </a:endParaRPr>
            </a:p>
          </p:txBody>
        </p:sp>
      </p:grpSp>
      <p:cxnSp>
        <p:nvCxnSpPr>
          <p:cNvPr id="22" name="Straight Connector 22"/>
          <p:cNvCxnSpPr>
            <a:cxnSpLocks noChangeShapeType="1"/>
          </p:cNvCxnSpPr>
          <p:nvPr userDrawn="1"/>
        </p:nvCxnSpPr>
        <p:spPr bwMode="auto">
          <a:xfrm>
            <a:off x="0" y="482600"/>
            <a:ext cx="9144000" cy="0"/>
          </a:xfrm>
          <a:prstGeom prst="line">
            <a:avLst/>
          </a:prstGeom>
          <a:noFill/>
          <a:ln w="9525" algn="ctr">
            <a:solidFill>
              <a:schemeClr val="tx1"/>
            </a:solidFill>
            <a:round/>
            <a:headEnd/>
            <a:tailEnd/>
          </a:ln>
        </p:spPr>
      </p:cxnSp>
      <p:cxnSp>
        <p:nvCxnSpPr>
          <p:cNvPr id="23" name="Straight Connector 23"/>
          <p:cNvCxnSpPr>
            <a:cxnSpLocks noChangeShapeType="1"/>
          </p:cNvCxnSpPr>
          <p:nvPr userDrawn="1"/>
        </p:nvCxnSpPr>
        <p:spPr bwMode="auto">
          <a:xfrm>
            <a:off x="0" y="5326063"/>
            <a:ext cx="9144000" cy="0"/>
          </a:xfrm>
          <a:prstGeom prst="line">
            <a:avLst/>
          </a:prstGeom>
          <a:noFill/>
          <a:ln w="9525" algn="ctr">
            <a:solidFill>
              <a:schemeClr val="tx1"/>
            </a:solidFill>
            <a:round/>
            <a:headEnd/>
            <a:tailEnd/>
          </a:ln>
        </p:spPr>
      </p:cxnSp>
      <p:sp>
        <p:nvSpPr>
          <p:cNvPr id="24" name="Text Box 13"/>
          <p:cNvSpPr txBox="1">
            <a:spLocks noChangeArrowheads="1"/>
          </p:cNvSpPr>
          <p:nvPr userDrawn="1"/>
        </p:nvSpPr>
        <p:spPr bwMode="auto">
          <a:xfrm>
            <a:off x="8488363" y="6492875"/>
            <a:ext cx="381000" cy="244475"/>
          </a:xfrm>
          <a:prstGeom prst="rect">
            <a:avLst/>
          </a:prstGeom>
          <a:noFill/>
          <a:ln w="9525">
            <a:noFill/>
            <a:miter lim="800000"/>
            <a:headEnd/>
            <a:tailEnd/>
          </a:ln>
        </p:spPr>
        <p:txBody>
          <a:bodyPr>
            <a:spAutoFit/>
          </a:bodyPr>
          <a:lstStyle/>
          <a:p>
            <a:pPr algn="r" eaLnBrk="0" hangingPunct="0">
              <a:spcBef>
                <a:spcPct val="50000"/>
              </a:spcBef>
              <a:defRPr/>
            </a:pPr>
            <a:fld id="{B7DECE96-754D-4964-8872-F9BD5F664C8C}" type="slidenum">
              <a:rPr lang="en-US" sz="1000" u="none">
                <a:latin typeface="Arial" charset="0"/>
                <a:ea typeface="ヒラギノ角ゴ Pro W3" pitchFamily="52" charset="-128"/>
                <a:cs typeface="+mn-cs"/>
              </a:rPr>
              <a:pPr algn="r" eaLnBrk="0" hangingPunct="0">
                <a:spcBef>
                  <a:spcPct val="50000"/>
                </a:spcBef>
                <a:defRPr/>
              </a:pPr>
              <a:t>‹#›</a:t>
            </a:fld>
            <a:endParaRPr lang="en-US" sz="1000" u="none" dirty="0">
              <a:latin typeface="Arial" charset="0"/>
              <a:ea typeface="ヒラギノ角ゴ Pro W3" pitchFamily="52" charset="-128"/>
              <a:cs typeface="+mn-cs"/>
            </a:endParaRPr>
          </a:p>
        </p:txBody>
      </p:sp>
      <p:sp>
        <p:nvSpPr>
          <p:cNvPr id="11" name="Rectangle 1028"/>
          <p:cNvSpPr>
            <a:spLocks noGrp="1" noChangeArrowheads="1"/>
          </p:cNvSpPr>
          <p:nvPr>
            <p:ph type="ctrTitle"/>
          </p:nvPr>
        </p:nvSpPr>
        <p:spPr>
          <a:xfrm>
            <a:off x="625475" y="2000250"/>
            <a:ext cx="7893050" cy="1819274"/>
          </a:xfrm>
        </p:spPr>
        <p:txBody>
          <a:bodyPr/>
          <a:lstStyle>
            <a:lvl1pPr algn="ctr">
              <a:defRPr sz="4400"/>
            </a:lvl1pPr>
          </a:lstStyle>
          <a:p>
            <a:r>
              <a:rPr lang="en-US" dirty="0" smtClean="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7213" y="315913"/>
            <a:ext cx="6934200" cy="9906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827213" y="1590675"/>
            <a:ext cx="6959600" cy="455771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652" r:id="rId1"/>
  </p:sldLayoutIdLst>
  <p:txStyles>
    <p:titleStyle>
      <a:lvl1pPr algn="l" rtl="0" eaLnBrk="0" fontAlgn="base" hangingPunct="0">
        <a:spcBef>
          <a:spcPct val="0"/>
        </a:spcBef>
        <a:spcAft>
          <a:spcPct val="0"/>
        </a:spcAft>
        <a:defRPr sz="3200">
          <a:solidFill>
            <a:schemeClr val="tx2"/>
          </a:solidFill>
          <a:latin typeface="Arial" charset="0"/>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228600" indent="-228600" algn="l" rtl="0" eaLnBrk="0" fontAlgn="base" hangingPunct="0">
        <a:spcBef>
          <a:spcPct val="20000"/>
        </a:spcBef>
        <a:spcAft>
          <a:spcPct val="0"/>
        </a:spcAft>
        <a:buClr>
          <a:srgbClr val="7D9AAA"/>
        </a:buClr>
        <a:buSzPct val="105000"/>
        <a:buFont typeface="Wingdings" pitchFamily="2" charset="2"/>
        <a:buChar char="§"/>
        <a:defRPr sz="2400">
          <a:solidFill>
            <a:srgbClr val="000000"/>
          </a:solidFill>
          <a:latin typeface="Arial" charset="0"/>
          <a:ea typeface="+mn-ea"/>
          <a:cs typeface="+mn-cs"/>
        </a:defRPr>
      </a:lvl1pPr>
      <a:lvl2pPr marL="571500" indent="-228600" algn="l" rtl="0" eaLnBrk="0" fontAlgn="base" hangingPunct="0">
        <a:spcBef>
          <a:spcPct val="20000"/>
        </a:spcBef>
        <a:spcAft>
          <a:spcPct val="0"/>
        </a:spcAft>
        <a:buChar char="–"/>
        <a:defRPr sz="2000">
          <a:solidFill>
            <a:schemeClr val="tx1"/>
          </a:solidFill>
          <a:latin typeface="Arial" charset="0"/>
        </a:defRPr>
      </a:lvl2pPr>
      <a:lvl3pPr marL="914400" indent="-228600" algn="l" rtl="0" eaLnBrk="0" fontAlgn="base" hangingPunct="0">
        <a:spcBef>
          <a:spcPct val="20000"/>
        </a:spcBef>
        <a:spcAft>
          <a:spcPct val="0"/>
        </a:spcAft>
        <a:buChar char="•"/>
        <a:defRPr sz="2000">
          <a:solidFill>
            <a:schemeClr val="tx1"/>
          </a:solidFill>
          <a:latin typeface="Arial" charset="0"/>
        </a:defRPr>
      </a:lvl3pPr>
      <a:lvl4pPr marL="1257300" indent="-228600" algn="l" rtl="0" eaLnBrk="0" fontAlgn="base" hangingPunct="0">
        <a:spcBef>
          <a:spcPct val="20000"/>
        </a:spcBef>
        <a:spcAft>
          <a:spcPct val="0"/>
        </a:spcAft>
        <a:buChar char="–"/>
        <a:defRPr sz="2000">
          <a:solidFill>
            <a:schemeClr val="tx1"/>
          </a:solidFill>
          <a:latin typeface="Arial" charset="0"/>
        </a:defRPr>
      </a:lvl4pPr>
      <a:lvl5pPr marL="1600200" indent="-228600" algn="l" rtl="0" eaLnBrk="0" fontAlgn="base" hangingPunct="0">
        <a:spcBef>
          <a:spcPct val="20000"/>
        </a:spcBef>
        <a:spcAft>
          <a:spcPct val="0"/>
        </a:spcAft>
        <a:buChar char="•"/>
        <a:defRPr sz="2000">
          <a:solidFill>
            <a:schemeClr val="tx1"/>
          </a:solidFill>
          <a:latin typeface="Arial" charset="0"/>
        </a:defRPr>
      </a:lvl5pPr>
      <a:lvl6pPr marL="2057400" indent="-228600" algn="l" rtl="0" fontAlgn="base">
        <a:spcBef>
          <a:spcPct val="20000"/>
        </a:spcBef>
        <a:spcAft>
          <a:spcPct val="0"/>
        </a:spcAft>
        <a:buChar char="•"/>
        <a:defRPr sz="2000">
          <a:solidFill>
            <a:schemeClr val="tx1"/>
          </a:solidFill>
          <a:latin typeface="+mn-lt"/>
        </a:defRPr>
      </a:lvl6pPr>
      <a:lvl7pPr marL="2514600" indent="-228600" algn="l" rtl="0" fontAlgn="base">
        <a:spcBef>
          <a:spcPct val="20000"/>
        </a:spcBef>
        <a:spcAft>
          <a:spcPct val="0"/>
        </a:spcAft>
        <a:buChar char="•"/>
        <a:defRPr sz="2000">
          <a:solidFill>
            <a:schemeClr val="tx1"/>
          </a:solidFill>
          <a:latin typeface="+mn-lt"/>
        </a:defRPr>
      </a:lvl7pPr>
      <a:lvl8pPr marL="2971800" indent="-228600" algn="l" rtl="0" fontAlgn="base">
        <a:spcBef>
          <a:spcPct val="20000"/>
        </a:spcBef>
        <a:spcAft>
          <a:spcPct val="0"/>
        </a:spcAft>
        <a:buChar char="•"/>
        <a:defRPr sz="2000">
          <a:solidFill>
            <a:schemeClr val="tx1"/>
          </a:solidFill>
          <a:latin typeface="+mn-lt"/>
        </a:defRPr>
      </a:lvl8pPr>
      <a:lvl9pPr marL="34290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90500" y="315913"/>
            <a:ext cx="8505825" cy="59055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4"/>
          <p:cNvSpPr>
            <a:spLocks noGrp="1" noChangeArrowheads="1"/>
          </p:cNvSpPr>
          <p:nvPr>
            <p:ph type="body" idx="1"/>
          </p:nvPr>
        </p:nvSpPr>
        <p:spPr bwMode="auto">
          <a:xfrm>
            <a:off x="200025" y="1104900"/>
            <a:ext cx="8505825" cy="50434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052" name="Picture 4" descr="PAC"/>
          <p:cNvPicPr>
            <a:picLocks noChangeAspect="1" noChangeArrowheads="1"/>
          </p:cNvPicPr>
          <p:nvPr userDrawn="1"/>
        </p:nvPicPr>
        <p:blipFill>
          <a:blip r:embed="rId8" cstate="print"/>
          <a:srcRect/>
          <a:stretch>
            <a:fillRect/>
          </a:stretch>
        </p:blipFill>
        <p:spPr bwMode="auto">
          <a:xfrm>
            <a:off x="160338" y="6354763"/>
            <a:ext cx="1104900" cy="382587"/>
          </a:xfrm>
          <a:prstGeom prst="rect">
            <a:avLst/>
          </a:prstGeom>
          <a:noFill/>
          <a:ln w="9525">
            <a:noFill/>
            <a:miter lim="800000"/>
            <a:headEnd/>
            <a:tailEnd/>
          </a:ln>
        </p:spPr>
      </p:pic>
      <p:sp>
        <p:nvSpPr>
          <p:cNvPr id="235526" name="Text Box 13"/>
          <p:cNvSpPr txBox="1">
            <a:spLocks noChangeArrowheads="1"/>
          </p:cNvSpPr>
          <p:nvPr userDrawn="1"/>
        </p:nvSpPr>
        <p:spPr bwMode="auto">
          <a:xfrm>
            <a:off x="8488363" y="6492875"/>
            <a:ext cx="381000" cy="244475"/>
          </a:xfrm>
          <a:prstGeom prst="rect">
            <a:avLst/>
          </a:prstGeom>
          <a:noFill/>
          <a:ln w="9525">
            <a:noFill/>
            <a:miter lim="800000"/>
            <a:headEnd/>
            <a:tailEnd/>
          </a:ln>
        </p:spPr>
        <p:txBody>
          <a:bodyPr>
            <a:spAutoFit/>
          </a:bodyPr>
          <a:lstStyle/>
          <a:p>
            <a:pPr algn="r" eaLnBrk="0" hangingPunct="0">
              <a:spcBef>
                <a:spcPct val="50000"/>
              </a:spcBef>
              <a:defRPr/>
            </a:pPr>
            <a:fld id="{0BE3E9B3-0EA4-4B44-BB13-004249DE8768}" type="slidenum">
              <a:rPr lang="en-US" sz="1000" u="none">
                <a:latin typeface="Arial" charset="0"/>
                <a:ea typeface="ヒラギノ角ゴ Pro W3" pitchFamily="52" charset="-128"/>
                <a:cs typeface="+mn-cs"/>
              </a:rPr>
              <a:pPr algn="r" eaLnBrk="0" hangingPunct="0">
                <a:spcBef>
                  <a:spcPct val="50000"/>
                </a:spcBef>
                <a:defRPr/>
              </a:pPr>
              <a:t>‹#›</a:t>
            </a:fld>
            <a:endParaRPr lang="en-US" sz="1000" u="none" dirty="0">
              <a:latin typeface="Arial" charset="0"/>
              <a:ea typeface="ヒラギノ角ゴ Pro W3" pitchFamily="52" charset="-128"/>
              <a:cs typeface="+mn-cs"/>
            </a:endParaRPr>
          </a:p>
        </p:txBody>
      </p:sp>
      <p:grpSp>
        <p:nvGrpSpPr>
          <p:cNvPr id="2054" name="Group 31"/>
          <p:cNvGrpSpPr>
            <a:grpSpLocks/>
          </p:cNvGrpSpPr>
          <p:nvPr userDrawn="1"/>
        </p:nvGrpSpPr>
        <p:grpSpPr bwMode="auto">
          <a:xfrm>
            <a:off x="1541463" y="6399213"/>
            <a:ext cx="6875462" cy="338137"/>
            <a:chOff x="1494207" y="6416250"/>
            <a:chExt cx="6875497" cy="337783"/>
          </a:xfrm>
        </p:grpSpPr>
        <p:sp>
          <p:nvSpPr>
            <p:cNvPr id="13" name="Rectangle 12"/>
            <p:cNvSpPr>
              <a:spLocks noChangeAspect="1"/>
            </p:cNvSpPr>
            <p:nvPr/>
          </p:nvSpPr>
          <p:spPr bwMode="auto">
            <a:xfrm>
              <a:off x="1494207" y="6416250"/>
              <a:ext cx="398464" cy="337783"/>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14" name="Rectangle 13"/>
            <p:cNvSpPr>
              <a:spLocks noChangeAspect="1"/>
            </p:cNvSpPr>
            <p:nvPr/>
          </p:nvSpPr>
          <p:spPr bwMode="auto">
            <a:xfrm>
              <a:off x="2357811" y="6416250"/>
              <a:ext cx="398464" cy="337783"/>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15" name="Rectangle 14"/>
            <p:cNvSpPr>
              <a:spLocks noChangeAspect="1"/>
            </p:cNvSpPr>
            <p:nvPr/>
          </p:nvSpPr>
          <p:spPr bwMode="auto">
            <a:xfrm>
              <a:off x="1926009" y="6416250"/>
              <a:ext cx="398464" cy="337783"/>
            </a:xfrm>
            <a:prstGeom prst="rect">
              <a:avLst/>
            </a:prstGeom>
            <a:solidFill>
              <a:srgbClr val="971031"/>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16" name="Rectangle 15"/>
            <p:cNvSpPr>
              <a:spLocks noChangeAspect="1"/>
            </p:cNvSpPr>
            <p:nvPr/>
          </p:nvSpPr>
          <p:spPr bwMode="auto">
            <a:xfrm>
              <a:off x="2789614" y="6416250"/>
              <a:ext cx="398464" cy="337783"/>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17" name="Rectangle 16"/>
            <p:cNvSpPr>
              <a:spLocks noChangeAspect="1"/>
            </p:cNvSpPr>
            <p:nvPr/>
          </p:nvSpPr>
          <p:spPr bwMode="auto">
            <a:xfrm>
              <a:off x="3221416" y="6416250"/>
              <a:ext cx="398464" cy="337783"/>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18" name="Rectangle 17"/>
            <p:cNvSpPr>
              <a:spLocks noChangeAspect="1"/>
            </p:cNvSpPr>
            <p:nvPr/>
          </p:nvSpPr>
          <p:spPr bwMode="auto">
            <a:xfrm>
              <a:off x="4085020" y="6416250"/>
              <a:ext cx="398464" cy="337783"/>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19" name="Rectangle 18"/>
            <p:cNvSpPr>
              <a:spLocks noChangeAspect="1"/>
            </p:cNvSpPr>
            <p:nvPr/>
          </p:nvSpPr>
          <p:spPr bwMode="auto">
            <a:xfrm>
              <a:off x="3653218" y="6416250"/>
              <a:ext cx="398464" cy="337783"/>
            </a:xfrm>
            <a:prstGeom prst="rect">
              <a:avLst/>
            </a:prstGeom>
            <a:solidFill>
              <a:srgbClr val="971031"/>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20" name="Rectangle 19"/>
            <p:cNvSpPr>
              <a:spLocks noChangeAspect="1"/>
            </p:cNvSpPr>
            <p:nvPr/>
          </p:nvSpPr>
          <p:spPr bwMode="auto">
            <a:xfrm>
              <a:off x="4516822" y="6416250"/>
              <a:ext cx="398464" cy="337783"/>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21" name="Rectangle 20"/>
            <p:cNvSpPr>
              <a:spLocks noChangeAspect="1"/>
            </p:cNvSpPr>
            <p:nvPr/>
          </p:nvSpPr>
          <p:spPr bwMode="auto">
            <a:xfrm>
              <a:off x="4948625" y="6416250"/>
              <a:ext cx="398464" cy="337783"/>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22" name="Rectangle 21"/>
            <p:cNvSpPr>
              <a:spLocks noChangeAspect="1"/>
            </p:cNvSpPr>
            <p:nvPr/>
          </p:nvSpPr>
          <p:spPr bwMode="auto">
            <a:xfrm>
              <a:off x="5380427" y="6416250"/>
              <a:ext cx="398464" cy="337783"/>
            </a:xfrm>
            <a:prstGeom prst="rect">
              <a:avLst/>
            </a:prstGeom>
            <a:solidFill>
              <a:srgbClr val="971031"/>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23" name="Rectangle 22"/>
            <p:cNvSpPr>
              <a:spLocks noChangeAspect="1"/>
            </p:cNvSpPr>
            <p:nvPr/>
          </p:nvSpPr>
          <p:spPr bwMode="auto">
            <a:xfrm>
              <a:off x="5812229" y="6416250"/>
              <a:ext cx="398464" cy="337783"/>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24" name="Rectangle 23"/>
            <p:cNvSpPr>
              <a:spLocks noChangeAspect="1"/>
            </p:cNvSpPr>
            <p:nvPr/>
          </p:nvSpPr>
          <p:spPr bwMode="auto">
            <a:xfrm>
              <a:off x="6244031" y="6416250"/>
              <a:ext cx="398464" cy="337783"/>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26" name="Rectangle 25"/>
            <p:cNvSpPr>
              <a:spLocks noChangeAspect="1"/>
            </p:cNvSpPr>
            <p:nvPr userDrawn="1"/>
          </p:nvSpPr>
          <p:spPr bwMode="auto">
            <a:xfrm>
              <a:off x="6675833" y="6416250"/>
              <a:ext cx="398464" cy="337783"/>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27" name="Rectangle 26"/>
            <p:cNvSpPr>
              <a:spLocks noChangeAspect="1"/>
            </p:cNvSpPr>
            <p:nvPr userDrawn="1"/>
          </p:nvSpPr>
          <p:spPr bwMode="auto">
            <a:xfrm>
              <a:off x="7107636" y="6416250"/>
              <a:ext cx="398464" cy="337783"/>
            </a:xfrm>
            <a:prstGeom prst="rect">
              <a:avLst/>
            </a:prstGeom>
            <a:solidFill>
              <a:srgbClr val="971031"/>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28" name="Rectangle 27"/>
            <p:cNvSpPr>
              <a:spLocks noChangeAspect="1"/>
            </p:cNvSpPr>
            <p:nvPr userDrawn="1"/>
          </p:nvSpPr>
          <p:spPr bwMode="auto">
            <a:xfrm>
              <a:off x="7539438" y="6416250"/>
              <a:ext cx="398464" cy="337783"/>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29" name="Rectangle 28"/>
            <p:cNvSpPr>
              <a:spLocks noChangeAspect="1"/>
            </p:cNvSpPr>
            <p:nvPr userDrawn="1"/>
          </p:nvSpPr>
          <p:spPr bwMode="auto">
            <a:xfrm>
              <a:off x="7971240" y="6416250"/>
              <a:ext cx="398464" cy="337783"/>
            </a:xfrm>
            <a:prstGeom prst="rect">
              <a:avLst/>
            </a:prstGeom>
            <a:solidFill>
              <a:srgbClr val="4E919C"/>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grpSp>
    </p:spTree>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3" r:id="rId6"/>
  </p:sldLayoutIdLst>
  <p:txStyles>
    <p:titleStyle>
      <a:lvl1pPr algn="l" rtl="0" eaLnBrk="0" fontAlgn="base" hangingPunct="0">
        <a:spcBef>
          <a:spcPct val="0"/>
        </a:spcBef>
        <a:spcAft>
          <a:spcPct val="0"/>
        </a:spcAft>
        <a:defRPr sz="2800" b="1">
          <a:solidFill>
            <a:srgbClr val="000000"/>
          </a:solidFill>
          <a:latin typeface="+mj-lt"/>
          <a:ea typeface="+mj-ea"/>
          <a:cs typeface="+mj-cs"/>
        </a:defRPr>
      </a:lvl1pPr>
      <a:lvl2pPr algn="l" rtl="0" eaLnBrk="0" fontAlgn="base" hangingPunct="0">
        <a:spcBef>
          <a:spcPct val="0"/>
        </a:spcBef>
        <a:spcAft>
          <a:spcPct val="0"/>
        </a:spcAft>
        <a:defRPr sz="2800" b="1">
          <a:solidFill>
            <a:srgbClr val="000000"/>
          </a:solidFill>
          <a:latin typeface="Arial" charset="0"/>
        </a:defRPr>
      </a:lvl2pPr>
      <a:lvl3pPr algn="l" rtl="0" eaLnBrk="0" fontAlgn="base" hangingPunct="0">
        <a:spcBef>
          <a:spcPct val="0"/>
        </a:spcBef>
        <a:spcAft>
          <a:spcPct val="0"/>
        </a:spcAft>
        <a:defRPr sz="2800" b="1">
          <a:solidFill>
            <a:srgbClr val="000000"/>
          </a:solidFill>
          <a:latin typeface="Arial" charset="0"/>
        </a:defRPr>
      </a:lvl3pPr>
      <a:lvl4pPr algn="l" rtl="0" eaLnBrk="0" fontAlgn="base" hangingPunct="0">
        <a:spcBef>
          <a:spcPct val="0"/>
        </a:spcBef>
        <a:spcAft>
          <a:spcPct val="0"/>
        </a:spcAft>
        <a:defRPr sz="2800" b="1">
          <a:solidFill>
            <a:srgbClr val="000000"/>
          </a:solidFill>
          <a:latin typeface="Arial" charset="0"/>
        </a:defRPr>
      </a:lvl4pPr>
      <a:lvl5pPr algn="l" rtl="0" eaLnBrk="0" fontAlgn="base" hangingPunct="0">
        <a:spcBef>
          <a:spcPct val="0"/>
        </a:spcBef>
        <a:spcAft>
          <a:spcPct val="0"/>
        </a:spcAft>
        <a:defRPr sz="2800" b="1">
          <a:solidFill>
            <a:srgbClr val="000000"/>
          </a:solidFill>
          <a:latin typeface="Arial" charset="0"/>
        </a:defRPr>
      </a:lvl5pPr>
      <a:lvl6pPr marL="457200" algn="l" rtl="0" fontAlgn="base">
        <a:spcBef>
          <a:spcPct val="0"/>
        </a:spcBef>
        <a:spcAft>
          <a:spcPct val="0"/>
        </a:spcAft>
        <a:defRPr sz="3200">
          <a:solidFill>
            <a:srgbClr val="000000"/>
          </a:solidFill>
          <a:latin typeface="Arial" charset="0"/>
        </a:defRPr>
      </a:lvl6pPr>
      <a:lvl7pPr marL="914400" algn="l" rtl="0" fontAlgn="base">
        <a:spcBef>
          <a:spcPct val="0"/>
        </a:spcBef>
        <a:spcAft>
          <a:spcPct val="0"/>
        </a:spcAft>
        <a:defRPr sz="3200">
          <a:solidFill>
            <a:srgbClr val="000000"/>
          </a:solidFill>
          <a:latin typeface="Arial" charset="0"/>
        </a:defRPr>
      </a:lvl7pPr>
      <a:lvl8pPr marL="1371600" algn="l" rtl="0" fontAlgn="base">
        <a:spcBef>
          <a:spcPct val="0"/>
        </a:spcBef>
        <a:spcAft>
          <a:spcPct val="0"/>
        </a:spcAft>
        <a:defRPr sz="3200">
          <a:solidFill>
            <a:srgbClr val="000000"/>
          </a:solidFill>
          <a:latin typeface="Arial" charset="0"/>
        </a:defRPr>
      </a:lvl8pPr>
      <a:lvl9pPr marL="1828800" algn="l" rtl="0" fontAlgn="base">
        <a:spcBef>
          <a:spcPct val="0"/>
        </a:spcBef>
        <a:spcAft>
          <a:spcPct val="0"/>
        </a:spcAft>
        <a:defRPr sz="3200">
          <a:solidFill>
            <a:srgbClr val="000000"/>
          </a:solidFill>
          <a:latin typeface="Arial" charset="0"/>
        </a:defRPr>
      </a:lvl9pPr>
    </p:titleStyle>
    <p:bodyStyle>
      <a:lvl1pPr marL="228600" indent="-228600" algn="l" rtl="0" eaLnBrk="0" fontAlgn="base" hangingPunct="0">
        <a:spcBef>
          <a:spcPts val="0"/>
        </a:spcBef>
        <a:spcAft>
          <a:spcPts val="1200"/>
        </a:spcAft>
        <a:buClr>
          <a:srgbClr val="4E919C"/>
        </a:buClr>
        <a:buSzPct val="100000"/>
        <a:buFont typeface="Wingdings" pitchFamily="2" charset="2"/>
        <a:buChar char="§"/>
        <a:defRPr sz="2400">
          <a:solidFill>
            <a:srgbClr val="000000"/>
          </a:solidFill>
          <a:latin typeface="+mn-lt"/>
          <a:ea typeface="+mn-ea"/>
          <a:cs typeface="+mn-cs"/>
        </a:defRPr>
      </a:lvl1pPr>
      <a:lvl2pPr marL="571500" indent="-228600" algn="l" rtl="0" eaLnBrk="0" fontAlgn="base" hangingPunct="0">
        <a:spcBef>
          <a:spcPts val="0"/>
        </a:spcBef>
        <a:spcAft>
          <a:spcPts val="1200"/>
        </a:spcAft>
        <a:buChar char="–"/>
        <a:defRPr sz="2000">
          <a:solidFill>
            <a:schemeClr val="tx1"/>
          </a:solidFill>
          <a:latin typeface="+mn-lt"/>
        </a:defRPr>
      </a:lvl2pPr>
      <a:lvl3pPr marL="914400" indent="-228600" algn="l" rtl="0" eaLnBrk="0" fontAlgn="base" hangingPunct="0">
        <a:spcBef>
          <a:spcPts val="0"/>
        </a:spcBef>
        <a:spcAft>
          <a:spcPts val="1200"/>
        </a:spcAft>
        <a:buChar char="•"/>
        <a:defRPr>
          <a:solidFill>
            <a:schemeClr val="tx1"/>
          </a:solidFill>
          <a:latin typeface="+mn-lt"/>
        </a:defRPr>
      </a:lvl3pPr>
      <a:lvl4pPr marL="1257300" indent="-228600" algn="l" rtl="0" eaLnBrk="0" fontAlgn="base" hangingPunct="0">
        <a:spcBef>
          <a:spcPts val="0"/>
        </a:spcBef>
        <a:spcAft>
          <a:spcPts val="1200"/>
        </a:spcAft>
        <a:buChar char="–"/>
        <a:defRPr>
          <a:solidFill>
            <a:schemeClr val="tx1"/>
          </a:solidFill>
          <a:latin typeface="+mn-lt"/>
        </a:defRPr>
      </a:lvl4pPr>
      <a:lvl5pPr marL="1600200" indent="-228600" algn="l" rtl="0" eaLnBrk="0" fontAlgn="base" hangingPunct="0">
        <a:spcBef>
          <a:spcPts val="0"/>
        </a:spcBef>
        <a:spcAft>
          <a:spcPts val="1200"/>
        </a:spcAft>
        <a:buChar char="•"/>
        <a:defRPr>
          <a:solidFill>
            <a:schemeClr val="tx1"/>
          </a:solidFill>
          <a:latin typeface="+mn-lt"/>
        </a:defRPr>
      </a:lvl5pPr>
      <a:lvl6pPr marL="2057400" indent="-228600" algn="l" rtl="0" fontAlgn="base">
        <a:spcBef>
          <a:spcPct val="20000"/>
        </a:spcBef>
        <a:spcAft>
          <a:spcPct val="0"/>
        </a:spcAft>
        <a:buChar char="•"/>
        <a:defRPr sz="2000">
          <a:solidFill>
            <a:schemeClr val="tx1"/>
          </a:solidFill>
          <a:latin typeface="+mn-lt"/>
        </a:defRPr>
      </a:lvl6pPr>
      <a:lvl7pPr marL="2514600" indent="-228600" algn="l" rtl="0" fontAlgn="base">
        <a:spcBef>
          <a:spcPct val="20000"/>
        </a:spcBef>
        <a:spcAft>
          <a:spcPct val="0"/>
        </a:spcAft>
        <a:buChar char="•"/>
        <a:defRPr sz="2000">
          <a:solidFill>
            <a:schemeClr val="tx1"/>
          </a:solidFill>
          <a:latin typeface="+mn-lt"/>
        </a:defRPr>
      </a:lvl7pPr>
      <a:lvl8pPr marL="2971800" indent="-228600" algn="l" rtl="0" fontAlgn="base">
        <a:spcBef>
          <a:spcPct val="20000"/>
        </a:spcBef>
        <a:spcAft>
          <a:spcPct val="0"/>
        </a:spcAft>
        <a:buChar char="•"/>
        <a:defRPr sz="2000">
          <a:solidFill>
            <a:schemeClr val="tx1"/>
          </a:solidFill>
          <a:latin typeface="+mn-lt"/>
        </a:defRPr>
      </a:lvl8pPr>
      <a:lvl9pPr marL="34290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2778125"/>
            <a:ext cx="9144000" cy="3489325"/>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eaLnBrk="0" hangingPunct="0">
              <a:defRPr/>
            </a:pPr>
            <a:endParaRPr lang="en-US" u="none">
              <a:latin typeface="Arial" charset="0"/>
              <a:ea typeface="ヒラギノ角ゴ Pro W3" pitchFamily="52" charset="-128"/>
            </a:endParaRPr>
          </a:p>
        </p:txBody>
      </p:sp>
      <p:sp>
        <p:nvSpPr>
          <p:cNvPr id="7171" name="Rectangle 1028"/>
          <p:cNvSpPr>
            <a:spLocks noGrp="1" noChangeArrowheads="1"/>
          </p:cNvSpPr>
          <p:nvPr>
            <p:ph type="ctrTitle"/>
          </p:nvPr>
        </p:nvSpPr>
        <p:spPr/>
        <p:txBody>
          <a:bodyPr/>
          <a:lstStyle/>
          <a:p>
            <a:r>
              <a:rPr lang="en-US" dirty="0" smtClean="0"/>
              <a:t>Insuring Against The Risk Of Privacy Claims That Follow A Data Breach</a:t>
            </a:r>
          </a:p>
        </p:txBody>
      </p:sp>
      <p:sp>
        <p:nvSpPr>
          <p:cNvPr id="6148" name="Rectangle 1029"/>
          <p:cNvSpPr>
            <a:spLocks noGrp="1" noChangeArrowheads="1"/>
          </p:cNvSpPr>
          <p:nvPr>
            <p:ph type="subTitle" idx="1"/>
          </p:nvPr>
        </p:nvSpPr>
        <p:spPr/>
        <p:txBody>
          <a:bodyPr/>
          <a:lstStyle/>
          <a:p>
            <a:r>
              <a:rPr lang="en-US" dirty="0" smtClean="0"/>
              <a:t>David J. Baldwin, Esquire</a:t>
            </a:r>
          </a:p>
          <a:p>
            <a:endParaRPr lang="en-US" dirty="0" smtClean="0"/>
          </a:p>
          <a:p>
            <a:r>
              <a:rPr lang="en-US" dirty="0" smtClean="0"/>
              <a:t>April 13, 2018</a:t>
            </a:r>
          </a:p>
        </p:txBody>
      </p:sp>
      <p:grpSp>
        <p:nvGrpSpPr>
          <p:cNvPr id="6149" name="Group 28"/>
          <p:cNvGrpSpPr>
            <a:grpSpLocks/>
          </p:cNvGrpSpPr>
          <p:nvPr/>
        </p:nvGrpSpPr>
        <p:grpSpPr bwMode="auto">
          <a:xfrm>
            <a:off x="0" y="6407150"/>
            <a:ext cx="9144000" cy="450850"/>
            <a:chOff x="1" y="6283390"/>
            <a:chExt cx="9143999" cy="450377"/>
          </a:xfrm>
        </p:grpSpPr>
        <p:sp>
          <p:nvSpPr>
            <p:cNvPr id="6150" name="Rectangle 3"/>
            <p:cNvSpPr>
              <a:spLocks noChangeAspect="1"/>
            </p:cNvSpPr>
            <p:nvPr/>
          </p:nvSpPr>
          <p:spPr bwMode="auto">
            <a:xfrm>
              <a:off x="1" y="6283390"/>
              <a:ext cx="532263" cy="450377"/>
            </a:xfrm>
            <a:prstGeom prst="rect">
              <a:avLst/>
            </a:prstGeom>
            <a:solidFill>
              <a:srgbClr val="4E919C"/>
            </a:solidFill>
            <a:ln w="9525" algn="ctr">
              <a:noFill/>
              <a:round/>
              <a:headEnd/>
              <a:tailEnd/>
            </a:ln>
          </p:spPr>
          <p:txBody>
            <a:bodyPr/>
            <a:lstStyle/>
            <a:p>
              <a:pPr eaLnBrk="0" hangingPunct="0"/>
              <a:endParaRPr lang="en-US" u="none"/>
            </a:p>
          </p:txBody>
        </p:sp>
        <p:sp>
          <p:nvSpPr>
            <p:cNvPr id="6151" name="Rectangle 4"/>
            <p:cNvSpPr>
              <a:spLocks noChangeAspect="1"/>
            </p:cNvSpPr>
            <p:nvPr/>
          </p:nvSpPr>
          <p:spPr bwMode="auto">
            <a:xfrm>
              <a:off x="1148233" y="6283390"/>
              <a:ext cx="532263" cy="450377"/>
            </a:xfrm>
            <a:prstGeom prst="rect">
              <a:avLst/>
            </a:prstGeom>
            <a:solidFill>
              <a:srgbClr val="4E919C"/>
            </a:solidFill>
            <a:ln w="9525" algn="ctr">
              <a:noFill/>
              <a:round/>
              <a:headEnd/>
              <a:tailEnd/>
            </a:ln>
          </p:spPr>
          <p:txBody>
            <a:bodyPr/>
            <a:lstStyle/>
            <a:p>
              <a:pPr eaLnBrk="0" hangingPunct="0"/>
              <a:endParaRPr lang="en-US" u="none"/>
            </a:p>
          </p:txBody>
        </p:sp>
        <p:sp>
          <p:nvSpPr>
            <p:cNvPr id="6152" name="Rectangle 5"/>
            <p:cNvSpPr>
              <a:spLocks noChangeAspect="1"/>
            </p:cNvSpPr>
            <p:nvPr/>
          </p:nvSpPr>
          <p:spPr bwMode="auto">
            <a:xfrm>
              <a:off x="574117" y="6283390"/>
              <a:ext cx="532263" cy="450377"/>
            </a:xfrm>
            <a:prstGeom prst="rect">
              <a:avLst/>
            </a:prstGeom>
            <a:solidFill>
              <a:srgbClr val="971031"/>
            </a:solidFill>
            <a:ln w="9525" algn="ctr">
              <a:noFill/>
              <a:round/>
              <a:headEnd/>
              <a:tailEnd/>
            </a:ln>
          </p:spPr>
          <p:txBody>
            <a:bodyPr/>
            <a:lstStyle/>
            <a:p>
              <a:pPr eaLnBrk="0" hangingPunct="0"/>
              <a:endParaRPr lang="en-US" u="none"/>
            </a:p>
          </p:txBody>
        </p:sp>
        <p:sp>
          <p:nvSpPr>
            <p:cNvPr id="6153" name="Rectangle 6"/>
            <p:cNvSpPr>
              <a:spLocks noChangeAspect="1"/>
            </p:cNvSpPr>
            <p:nvPr/>
          </p:nvSpPr>
          <p:spPr bwMode="auto">
            <a:xfrm>
              <a:off x="1722349" y="6283390"/>
              <a:ext cx="532263" cy="450377"/>
            </a:xfrm>
            <a:prstGeom prst="rect">
              <a:avLst/>
            </a:prstGeom>
            <a:solidFill>
              <a:srgbClr val="4E919C"/>
            </a:solidFill>
            <a:ln w="9525" algn="ctr">
              <a:noFill/>
              <a:round/>
              <a:headEnd/>
              <a:tailEnd/>
            </a:ln>
          </p:spPr>
          <p:txBody>
            <a:bodyPr/>
            <a:lstStyle/>
            <a:p>
              <a:pPr eaLnBrk="0" hangingPunct="0"/>
              <a:endParaRPr lang="en-US" u="none"/>
            </a:p>
          </p:txBody>
        </p:sp>
        <p:sp>
          <p:nvSpPr>
            <p:cNvPr id="6154" name="Rectangle 15"/>
            <p:cNvSpPr>
              <a:spLocks noChangeAspect="1"/>
            </p:cNvSpPr>
            <p:nvPr/>
          </p:nvSpPr>
          <p:spPr bwMode="auto">
            <a:xfrm>
              <a:off x="2296465" y="6283390"/>
              <a:ext cx="532263" cy="450377"/>
            </a:xfrm>
            <a:prstGeom prst="rect">
              <a:avLst/>
            </a:prstGeom>
            <a:solidFill>
              <a:srgbClr val="4E919C"/>
            </a:solidFill>
            <a:ln w="9525" algn="ctr">
              <a:noFill/>
              <a:round/>
              <a:headEnd/>
              <a:tailEnd/>
            </a:ln>
          </p:spPr>
          <p:txBody>
            <a:bodyPr/>
            <a:lstStyle/>
            <a:p>
              <a:pPr eaLnBrk="0" hangingPunct="0"/>
              <a:endParaRPr lang="en-US" u="none"/>
            </a:p>
          </p:txBody>
        </p:sp>
        <p:sp>
          <p:nvSpPr>
            <p:cNvPr id="6155" name="Rectangle 16"/>
            <p:cNvSpPr>
              <a:spLocks noChangeAspect="1"/>
            </p:cNvSpPr>
            <p:nvPr/>
          </p:nvSpPr>
          <p:spPr bwMode="auto">
            <a:xfrm>
              <a:off x="3444697" y="6283390"/>
              <a:ext cx="532263" cy="450377"/>
            </a:xfrm>
            <a:prstGeom prst="rect">
              <a:avLst/>
            </a:prstGeom>
            <a:solidFill>
              <a:srgbClr val="4E919C"/>
            </a:solidFill>
            <a:ln w="9525" algn="ctr">
              <a:noFill/>
              <a:round/>
              <a:headEnd/>
              <a:tailEnd/>
            </a:ln>
          </p:spPr>
          <p:txBody>
            <a:bodyPr/>
            <a:lstStyle/>
            <a:p>
              <a:pPr eaLnBrk="0" hangingPunct="0"/>
              <a:endParaRPr lang="en-US" u="none"/>
            </a:p>
          </p:txBody>
        </p:sp>
        <p:sp>
          <p:nvSpPr>
            <p:cNvPr id="6156" name="Rectangle 17"/>
            <p:cNvSpPr>
              <a:spLocks noChangeAspect="1"/>
            </p:cNvSpPr>
            <p:nvPr/>
          </p:nvSpPr>
          <p:spPr bwMode="auto">
            <a:xfrm>
              <a:off x="2870581" y="6283390"/>
              <a:ext cx="532263" cy="450377"/>
            </a:xfrm>
            <a:prstGeom prst="rect">
              <a:avLst/>
            </a:prstGeom>
            <a:solidFill>
              <a:srgbClr val="971031"/>
            </a:solidFill>
            <a:ln w="9525" algn="ctr">
              <a:noFill/>
              <a:round/>
              <a:headEnd/>
              <a:tailEnd/>
            </a:ln>
          </p:spPr>
          <p:txBody>
            <a:bodyPr/>
            <a:lstStyle/>
            <a:p>
              <a:pPr eaLnBrk="0" hangingPunct="0"/>
              <a:endParaRPr lang="en-US" u="none"/>
            </a:p>
          </p:txBody>
        </p:sp>
        <p:sp>
          <p:nvSpPr>
            <p:cNvPr id="6157" name="Rectangle 18"/>
            <p:cNvSpPr>
              <a:spLocks noChangeAspect="1"/>
            </p:cNvSpPr>
            <p:nvPr/>
          </p:nvSpPr>
          <p:spPr bwMode="auto">
            <a:xfrm>
              <a:off x="4018813" y="6283390"/>
              <a:ext cx="532263" cy="450377"/>
            </a:xfrm>
            <a:prstGeom prst="rect">
              <a:avLst/>
            </a:prstGeom>
            <a:solidFill>
              <a:srgbClr val="4E919C"/>
            </a:solidFill>
            <a:ln w="9525" algn="ctr">
              <a:noFill/>
              <a:round/>
              <a:headEnd/>
              <a:tailEnd/>
            </a:ln>
          </p:spPr>
          <p:txBody>
            <a:bodyPr/>
            <a:lstStyle/>
            <a:p>
              <a:pPr eaLnBrk="0" hangingPunct="0"/>
              <a:endParaRPr lang="en-US" u="none"/>
            </a:p>
          </p:txBody>
        </p:sp>
        <p:sp>
          <p:nvSpPr>
            <p:cNvPr id="6158" name="Rectangle 20"/>
            <p:cNvSpPr>
              <a:spLocks noChangeAspect="1"/>
            </p:cNvSpPr>
            <p:nvPr/>
          </p:nvSpPr>
          <p:spPr bwMode="auto">
            <a:xfrm>
              <a:off x="4592929" y="6283390"/>
              <a:ext cx="532263" cy="450377"/>
            </a:xfrm>
            <a:prstGeom prst="rect">
              <a:avLst/>
            </a:prstGeom>
            <a:solidFill>
              <a:srgbClr val="4E919C"/>
            </a:solidFill>
            <a:ln w="9525" algn="ctr">
              <a:noFill/>
              <a:round/>
              <a:headEnd/>
              <a:tailEnd/>
            </a:ln>
          </p:spPr>
          <p:txBody>
            <a:bodyPr/>
            <a:lstStyle/>
            <a:p>
              <a:pPr eaLnBrk="0" hangingPunct="0"/>
              <a:endParaRPr lang="en-US" u="none"/>
            </a:p>
          </p:txBody>
        </p:sp>
        <p:sp>
          <p:nvSpPr>
            <p:cNvPr id="6159" name="Rectangle 21"/>
            <p:cNvSpPr>
              <a:spLocks noChangeAspect="1"/>
            </p:cNvSpPr>
            <p:nvPr/>
          </p:nvSpPr>
          <p:spPr bwMode="auto">
            <a:xfrm>
              <a:off x="5741161" y="6283390"/>
              <a:ext cx="532263" cy="450377"/>
            </a:xfrm>
            <a:prstGeom prst="rect">
              <a:avLst/>
            </a:prstGeom>
            <a:solidFill>
              <a:srgbClr val="4E919C"/>
            </a:solidFill>
            <a:ln w="9525" algn="ctr">
              <a:noFill/>
              <a:round/>
              <a:headEnd/>
              <a:tailEnd/>
            </a:ln>
          </p:spPr>
          <p:txBody>
            <a:bodyPr/>
            <a:lstStyle/>
            <a:p>
              <a:pPr eaLnBrk="0" hangingPunct="0"/>
              <a:endParaRPr lang="en-US" u="none"/>
            </a:p>
          </p:txBody>
        </p:sp>
        <p:sp>
          <p:nvSpPr>
            <p:cNvPr id="6160" name="Rectangle 22"/>
            <p:cNvSpPr>
              <a:spLocks noChangeAspect="1"/>
            </p:cNvSpPr>
            <p:nvPr/>
          </p:nvSpPr>
          <p:spPr bwMode="auto">
            <a:xfrm>
              <a:off x="5167045" y="6283390"/>
              <a:ext cx="532263" cy="450377"/>
            </a:xfrm>
            <a:prstGeom prst="rect">
              <a:avLst/>
            </a:prstGeom>
            <a:solidFill>
              <a:srgbClr val="971031"/>
            </a:solidFill>
            <a:ln w="9525" algn="ctr">
              <a:noFill/>
              <a:round/>
              <a:headEnd/>
              <a:tailEnd/>
            </a:ln>
          </p:spPr>
          <p:txBody>
            <a:bodyPr/>
            <a:lstStyle/>
            <a:p>
              <a:pPr eaLnBrk="0" hangingPunct="0"/>
              <a:endParaRPr lang="en-US" u="none"/>
            </a:p>
          </p:txBody>
        </p:sp>
        <p:sp>
          <p:nvSpPr>
            <p:cNvPr id="6161" name="Rectangle 23"/>
            <p:cNvSpPr>
              <a:spLocks noChangeAspect="1"/>
            </p:cNvSpPr>
            <p:nvPr/>
          </p:nvSpPr>
          <p:spPr bwMode="auto">
            <a:xfrm>
              <a:off x="6315277" y="6283390"/>
              <a:ext cx="532263" cy="450377"/>
            </a:xfrm>
            <a:prstGeom prst="rect">
              <a:avLst/>
            </a:prstGeom>
            <a:solidFill>
              <a:srgbClr val="4E919C"/>
            </a:solidFill>
            <a:ln w="9525" algn="ctr">
              <a:noFill/>
              <a:round/>
              <a:headEnd/>
              <a:tailEnd/>
            </a:ln>
          </p:spPr>
          <p:txBody>
            <a:bodyPr/>
            <a:lstStyle/>
            <a:p>
              <a:pPr eaLnBrk="0" hangingPunct="0"/>
              <a:endParaRPr lang="en-US" u="none"/>
            </a:p>
          </p:txBody>
        </p:sp>
        <p:sp>
          <p:nvSpPr>
            <p:cNvPr id="6162" name="Rectangle 24"/>
            <p:cNvSpPr>
              <a:spLocks noChangeAspect="1"/>
            </p:cNvSpPr>
            <p:nvPr/>
          </p:nvSpPr>
          <p:spPr bwMode="auto">
            <a:xfrm>
              <a:off x="6889393" y="6283390"/>
              <a:ext cx="532263" cy="450377"/>
            </a:xfrm>
            <a:prstGeom prst="rect">
              <a:avLst/>
            </a:prstGeom>
            <a:solidFill>
              <a:srgbClr val="4E919C"/>
            </a:solidFill>
            <a:ln w="9525" algn="ctr">
              <a:noFill/>
              <a:round/>
              <a:headEnd/>
              <a:tailEnd/>
            </a:ln>
          </p:spPr>
          <p:txBody>
            <a:bodyPr/>
            <a:lstStyle/>
            <a:p>
              <a:pPr eaLnBrk="0" hangingPunct="0"/>
              <a:endParaRPr lang="en-US" u="none"/>
            </a:p>
          </p:txBody>
        </p:sp>
        <p:sp>
          <p:nvSpPr>
            <p:cNvPr id="6163" name="Rectangle 25"/>
            <p:cNvSpPr>
              <a:spLocks noChangeAspect="1"/>
            </p:cNvSpPr>
            <p:nvPr/>
          </p:nvSpPr>
          <p:spPr bwMode="auto">
            <a:xfrm>
              <a:off x="7463509" y="6283390"/>
              <a:ext cx="532263" cy="450377"/>
            </a:xfrm>
            <a:prstGeom prst="rect">
              <a:avLst/>
            </a:prstGeom>
            <a:solidFill>
              <a:srgbClr val="971031"/>
            </a:solidFill>
            <a:ln w="9525" algn="ctr">
              <a:noFill/>
              <a:round/>
              <a:headEnd/>
              <a:tailEnd/>
            </a:ln>
          </p:spPr>
          <p:txBody>
            <a:bodyPr/>
            <a:lstStyle/>
            <a:p>
              <a:pPr eaLnBrk="0" hangingPunct="0"/>
              <a:endParaRPr lang="en-US" u="none"/>
            </a:p>
          </p:txBody>
        </p:sp>
        <p:sp>
          <p:nvSpPr>
            <p:cNvPr id="6164" name="Rectangle 26"/>
            <p:cNvSpPr>
              <a:spLocks noChangeAspect="1"/>
            </p:cNvSpPr>
            <p:nvPr/>
          </p:nvSpPr>
          <p:spPr bwMode="auto">
            <a:xfrm>
              <a:off x="8037625" y="6283390"/>
              <a:ext cx="532263" cy="450377"/>
            </a:xfrm>
            <a:prstGeom prst="rect">
              <a:avLst/>
            </a:prstGeom>
            <a:solidFill>
              <a:srgbClr val="4E919C"/>
            </a:solidFill>
            <a:ln w="9525" algn="ctr">
              <a:noFill/>
              <a:round/>
              <a:headEnd/>
              <a:tailEnd/>
            </a:ln>
          </p:spPr>
          <p:txBody>
            <a:bodyPr/>
            <a:lstStyle/>
            <a:p>
              <a:pPr eaLnBrk="0" hangingPunct="0"/>
              <a:endParaRPr lang="en-US" u="none"/>
            </a:p>
          </p:txBody>
        </p:sp>
        <p:sp>
          <p:nvSpPr>
            <p:cNvPr id="6165" name="Rectangle 27"/>
            <p:cNvSpPr>
              <a:spLocks noChangeAspect="1"/>
            </p:cNvSpPr>
            <p:nvPr/>
          </p:nvSpPr>
          <p:spPr bwMode="auto">
            <a:xfrm>
              <a:off x="8611737" y="6283390"/>
              <a:ext cx="532263" cy="450377"/>
            </a:xfrm>
            <a:prstGeom prst="rect">
              <a:avLst/>
            </a:prstGeom>
            <a:solidFill>
              <a:srgbClr val="4E919C"/>
            </a:solidFill>
            <a:ln w="9525" algn="ctr">
              <a:noFill/>
              <a:round/>
              <a:headEnd/>
              <a:tailEnd/>
            </a:ln>
          </p:spPr>
          <p:txBody>
            <a:bodyPr/>
            <a:lstStyle/>
            <a:p>
              <a:pPr eaLnBrk="0" hangingPunct="0"/>
              <a:endParaRPr lang="en-US" u="none"/>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r>
              <a:rPr lang="en-US" dirty="0" smtClean="0"/>
              <a:t>Types Of Coverage Available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6" y="315912"/>
            <a:ext cx="8534400" cy="933465"/>
          </a:xfrm>
        </p:spPr>
        <p:txBody>
          <a:bodyPr/>
          <a:lstStyle/>
          <a:p>
            <a:r>
              <a:rPr lang="en-US" dirty="0" smtClean="0"/>
              <a:t>Types of Policies that Might Cover Privacy Claims </a:t>
            </a:r>
            <a:endParaRPr lang="en-US" dirty="0"/>
          </a:p>
        </p:txBody>
      </p:sp>
      <p:sp>
        <p:nvSpPr>
          <p:cNvPr id="3" name="Content Placeholder 2"/>
          <p:cNvSpPr>
            <a:spLocks noGrp="1"/>
          </p:cNvSpPr>
          <p:nvPr>
            <p:ph idx="1"/>
          </p:nvPr>
        </p:nvSpPr>
        <p:spPr>
          <a:xfrm>
            <a:off x="180975" y="1466660"/>
            <a:ext cx="8524875" cy="4681727"/>
          </a:xfrm>
        </p:spPr>
        <p:txBody>
          <a:bodyPr/>
          <a:lstStyle/>
          <a:p>
            <a:r>
              <a:rPr lang="en-US" b="1" dirty="0" smtClean="0"/>
              <a:t>CGL Policies</a:t>
            </a:r>
          </a:p>
          <a:p>
            <a:pPr lvl="1"/>
            <a:r>
              <a:rPr lang="en-US" dirty="0" smtClean="0"/>
              <a:t>Coverage A</a:t>
            </a:r>
          </a:p>
          <a:p>
            <a:pPr lvl="1"/>
            <a:r>
              <a:rPr lang="en-US" dirty="0" smtClean="0"/>
              <a:t>Coverage B</a:t>
            </a:r>
          </a:p>
          <a:p>
            <a:r>
              <a:rPr lang="en-US" b="1" dirty="0" smtClean="0"/>
              <a:t>Other Policies</a:t>
            </a:r>
          </a:p>
          <a:p>
            <a:pPr lvl="1"/>
            <a:r>
              <a:rPr lang="en-US" dirty="0" smtClean="0"/>
              <a:t>Crime</a:t>
            </a:r>
          </a:p>
          <a:p>
            <a:pPr lvl="1"/>
            <a:r>
              <a:rPr lang="en-US" dirty="0" smtClean="0"/>
              <a:t>D&amp;O</a:t>
            </a:r>
          </a:p>
          <a:p>
            <a:r>
              <a:rPr lang="en-US" b="1" dirty="0" smtClean="0"/>
              <a:t>Cyber Policies</a:t>
            </a:r>
          </a:p>
          <a:p>
            <a:pPr lvl="1"/>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3446" y="1982708"/>
            <a:ext cx="4970352" cy="2497602"/>
          </a:xfrm>
          <a:prstGeom prst="rect">
            <a:avLst/>
          </a:prstGeom>
        </p:spPr>
      </p:pic>
    </p:spTree>
    <p:extLst>
      <p:ext uri="{BB962C8B-B14F-4D97-AF65-F5344CB8AC3E}">
        <p14:creationId xmlns:p14="http://schemas.microsoft.com/office/powerpoint/2010/main" val="342046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Claim Coverage Under CGL Policies</a:t>
            </a:r>
            <a:endParaRPr lang="en-US" dirty="0"/>
          </a:p>
        </p:txBody>
      </p:sp>
      <p:sp>
        <p:nvSpPr>
          <p:cNvPr id="3" name="Content Placeholder 2"/>
          <p:cNvSpPr>
            <a:spLocks noGrp="1"/>
          </p:cNvSpPr>
          <p:nvPr>
            <p:ph idx="1"/>
          </p:nvPr>
        </p:nvSpPr>
        <p:spPr/>
        <p:txBody>
          <a:bodyPr/>
          <a:lstStyle/>
          <a:p>
            <a:r>
              <a:rPr lang="en-US" dirty="0" smtClean="0"/>
              <a:t>Most cyber-related insurance litigation has involved CGL Policy coverage.</a:t>
            </a:r>
          </a:p>
          <a:p>
            <a:r>
              <a:rPr lang="en-US" dirty="0" smtClean="0"/>
              <a:t>Coverage B</a:t>
            </a:r>
          </a:p>
          <a:p>
            <a:pPr lvl="1"/>
            <a:r>
              <a:rPr lang="en-US" dirty="0" smtClean="0"/>
              <a:t>Covers “oral or written publication, in any manner, of material that violates a person’s right of privacy.” </a:t>
            </a:r>
            <a:r>
              <a:rPr lang="en-US" i="1" dirty="0"/>
              <a:t>ISO Form CG 00 01 12 </a:t>
            </a:r>
            <a:r>
              <a:rPr lang="en-US" i="1" dirty="0" smtClean="0"/>
              <a:t>07</a:t>
            </a:r>
          </a:p>
          <a:p>
            <a:pPr lvl="1"/>
            <a:r>
              <a:rPr lang="en-US" dirty="0"/>
              <a:t>Issues </a:t>
            </a:r>
            <a:r>
              <a:rPr lang="en-US" dirty="0" smtClean="0"/>
              <a:t>Arising From </a:t>
            </a:r>
            <a:r>
              <a:rPr lang="en-US" dirty="0"/>
              <a:t>Coverage B Claims </a:t>
            </a:r>
            <a:r>
              <a:rPr lang="en-US" dirty="0" smtClean="0"/>
              <a:t>For Data Breaches</a:t>
            </a:r>
            <a:endParaRPr lang="en-US" dirty="0"/>
          </a:p>
          <a:p>
            <a:pPr lvl="2"/>
            <a:r>
              <a:rPr lang="en-US" dirty="0" smtClean="0"/>
              <a:t>Coverage of statutory violations.</a:t>
            </a:r>
          </a:p>
          <a:p>
            <a:pPr lvl="2"/>
            <a:r>
              <a:rPr lang="en-US" dirty="0" smtClean="0"/>
              <a:t>When </a:t>
            </a:r>
            <a:r>
              <a:rPr lang="en-US" dirty="0"/>
              <a:t>does a </a:t>
            </a:r>
            <a:r>
              <a:rPr lang="en-US" dirty="0" smtClean="0"/>
              <a:t>data breach </a:t>
            </a:r>
            <a:r>
              <a:rPr lang="en-US" dirty="0"/>
              <a:t>equal </a:t>
            </a:r>
            <a:r>
              <a:rPr lang="en-US" dirty="0" smtClean="0"/>
              <a:t>“publication</a:t>
            </a:r>
            <a:r>
              <a:rPr lang="en-US" dirty="0"/>
              <a:t>”?</a:t>
            </a:r>
          </a:p>
          <a:p>
            <a:pPr lvl="3"/>
            <a:r>
              <a:rPr lang="en-US" dirty="0" smtClean="0"/>
              <a:t>Does it matter who actually publishes the information in question?</a:t>
            </a:r>
          </a:p>
          <a:p>
            <a:pPr lvl="3"/>
            <a:r>
              <a:rPr lang="en-US" dirty="0" smtClean="0"/>
              <a:t>Is </a:t>
            </a:r>
            <a:r>
              <a:rPr lang="en-US" dirty="0"/>
              <a:t>it necessary that a third party </a:t>
            </a:r>
            <a:r>
              <a:rPr lang="en-US" dirty="0" smtClean="0"/>
              <a:t>“access</a:t>
            </a:r>
            <a:r>
              <a:rPr lang="en-US" dirty="0"/>
              <a:t>” the </a:t>
            </a:r>
            <a:r>
              <a:rPr lang="en-US" dirty="0" smtClean="0"/>
              <a:t>information?</a:t>
            </a:r>
            <a:endParaRPr lang="en-US" dirty="0"/>
          </a:p>
          <a:p>
            <a:pPr lvl="1"/>
            <a:endParaRPr lang="en-US" i="1" dirty="0" smtClean="0"/>
          </a:p>
          <a:p>
            <a:pPr lvl="2"/>
            <a:endParaRPr lang="en-US" dirty="0" smtClean="0"/>
          </a:p>
          <a:p>
            <a:pPr lvl="2"/>
            <a:endParaRPr lang="en-US" dirty="0" smtClean="0"/>
          </a:p>
          <a:p>
            <a:pPr lvl="2"/>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319965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B (cont’d)</a:t>
            </a:r>
          </a:p>
        </p:txBody>
      </p:sp>
      <p:sp>
        <p:nvSpPr>
          <p:cNvPr id="3" name="Content Placeholder 2"/>
          <p:cNvSpPr>
            <a:spLocks noGrp="1"/>
          </p:cNvSpPr>
          <p:nvPr>
            <p:ph idx="1"/>
          </p:nvPr>
        </p:nvSpPr>
        <p:spPr/>
        <p:txBody>
          <a:bodyPr/>
          <a:lstStyle/>
          <a:p>
            <a:pPr lvl="1"/>
            <a:r>
              <a:rPr lang="en-US" dirty="0" smtClean="0"/>
              <a:t>Statutory violations may be excluded from CGL policies.</a:t>
            </a:r>
          </a:p>
          <a:p>
            <a:pPr lvl="1"/>
            <a:r>
              <a:rPr lang="en-US" i="1" dirty="0" smtClean="0"/>
              <a:t>Big </a:t>
            </a:r>
            <a:r>
              <a:rPr lang="en-US" i="1" dirty="0"/>
              <a:t>5 Sporting Goods Corp. v. Zurich American Insurance </a:t>
            </a:r>
            <a:r>
              <a:rPr lang="en-US" i="1" dirty="0" smtClean="0"/>
              <a:t>Company</a:t>
            </a:r>
            <a:r>
              <a:rPr lang="en-US" dirty="0" smtClean="0"/>
              <a:t>,</a:t>
            </a:r>
            <a:r>
              <a:rPr lang="en-US" i="1" dirty="0" smtClean="0"/>
              <a:t> </a:t>
            </a:r>
            <a:r>
              <a:rPr lang="en-US" dirty="0"/>
              <a:t>635 F. App'x 351 (9th Cir. 2015</a:t>
            </a:r>
            <a:r>
              <a:rPr lang="en-US" dirty="0" smtClean="0"/>
              <a:t>).</a:t>
            </a:r>
            <a:endParaRPr lang="en-US" i="1" dirty="0"/>
          </a:p>
          <a:p>
            <a:pPr lvl="2"/>
            <a:r>
              <a:rPr lang="en-US" dirty="0"/>
              <a:t>Policy barred coverage for violation of a person’s right of privacy created by state or federal </a:t>
            </a:r>
            <a:r>
              <a:rPr lang="en-US" dirty="0" smtClean="0"/>
              <a:t>statute.</a:t>
            </a:r>
            <a:endParaRPr lang="en-US" dirty="0"/>
          </a:p>
          <a:p>
            <a:pPr lvl="2"/>
            <a:r>
              <a:rPr lang="en-US" dirty="0"/>
              <a:t>Claims alleged “ZIP code” violations of the Song-Beverly </a:t>
            </a:r>
            <a:r>
              <a:rPr lang="en-US" dirty="0" smtClean="0"/>
              <a:t>Act, a </a:t>
            </a:r>
            <a:r>
              <a:rPr lang="en-US" dirty="0"/>
              <a:t>California </a:t>
            </a:r>
            <a:r>
              <a:rPr lang="en-US" dirty="0" smtClean="0"/>
              <a:t>statute </a:t>
            </a:r>
            <a:r>
              <a:rPr lang="en-US" dirty="0"/>
              <a:t>that prohibited entities accepting credit cards from providing personal </a:t>
            </a:r>
            <a:r>
              <a:rPr lang="en-US" dirty="0" smtClean="0"/>
              <a:t>information, </a:t>
            </a:r>
            <a:r>
              <a:rPr lang="en-US" dirty="0"/>
              <a:t>such as </a:t>
            </a:r>
            <a:r>
              <a:rPr lang="en-US" dirty="0" smtClean="0"/>
              <a:t>ZIP codes.</a:t>
            </a:r>
          </a:p>
          <a:p>
            <a:pPr lvl="2"/>
            <a:r>
              <a:rPr lang="en-US" dirty="0" smtClean="0"/>
              <a:t>The Ninth Circuit upheld the lower court’s denial of coverage because it found that the only possible claims were for statutory penalties.</a:t>
            </a:r>
          </a:p>
        </p:txBody>
      </p:sp>
      <p:pic>
        <p:nvPicPr>
          <p:cNvPr id="4" name="Picture 3"/>
          <p:cNvPicPr>
            <a:picLocks noChangeAspect="1"/>
          </p:cNvPicPr>
          <p:nvPr/>
        </p:nvPicPr>
        <p:blipFill>
          <a:blip r:embed="rId2"/>
          <a:stretch>
            <a:fillRect/>
          </a:stretch>
        </p:blipFill>
        <p:spPr>
          <a:xfrm>
            <a:off x="1546821" y="4700761"/>
            <a:ext cx="5793181" cy="1182282"/>
          </a:xfrm>
          <a:prstGeom prst="rect">
            <a:avLst/>
          </a:prstGeom>
        </p:spPr>
      </p:pic>
    </p:spTree>
    <p:extLst>
      <p:ext uri="{BB962C8B-B14F-4D97-AF65-F5344CB8AC3E}">
        <p14:creationId xmlns:p14="http://schemas.microsoft.com/office/powerpoint/2010/main" val="797027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6" y="189165"/>
            <a:ext cx="8534400" cy="590550"/>
          </a:xfrm>
        </p:spPr>
        <p:txBody>
          <a:bodyPr/>
          <a:lstStyle/>
          <a:p>
            <a:r>
              <a:rPr lang="en-US" dirty="0" smtClean="0"/>
              <a:t>Coverage </a:t>
            </a:r>
            <a:r>
              <a:rPr lang="en-US" dirty="0"/>
              <a:t>B (cont’d)</a:t>
            </a:r>
          </a:p>
        </p:txBody>
      </p:sp>
      <p:sp>
        <p:nvSpPr>
          <p:cNvPr id="3" name="Content Placeholder 2"/>
          <p:cNvSpPr>
            <a:spLocks noGrp="1"/>
          </p:cNvSpPr>
          <p:nvPr>
            <p:ph idx="1"/>
          </p:nvPr>
        </p:nvSpPr>
        <p:spPr>
          <a:xfrm>
            <a:off x="161926" y="689180"/>
            <a:ext cx="8524875" cy="5043488"/>
          </a:xfrm>
        </p:spPr>
        <p:txBody>
          <a:bodyPr/>
          <a:lstStyle/>
          <a:p>
            <a:r>
              <a:rPr lang="en-US" dirty="0" smtClean="0"/>
              <a:t>“Publication” Issues</a:t>
            </a:r>
          </a:p>
          <a:p>
            <a:pPr lvl="1">
              <a:spcAft>
                <a:spcPts val="1000"/>
              </a:spcAft>
            </a:pPr>
            <a:r>
              <a:rPr lang="en-US" sz="1900" dirty="0" smtClean="0"/>
              <a:t>Coverage has been denied when perpetrated by a third party.</a:t>
            </a:r>
          </a:p>
          <a:p>
            <a:pPr lvl="1">
              <a:spcAft>
                <a:spcPts val="1000"/>
              </a:spcAft>
            </a:pPr>
            <a:r>
              <a:rPr lang="en-US" sz="1900" i="1" dirty="0" smtClean="0"/>
              <a:t>Innovak International, Inc. v. Hanover Insurance Company</a:t>
            </a:r>
            <a:r>
              <a:rPr lang="en-US" sz="1900" dirty="0" smtClean="0"/>
              <a:t>, </a:t>
            </a:r>
            <a:r>
              <a:rPr lang="en-US" sz="1900" dirty="0"/>
              <a:t>280 F. Supp. 3d 1340</a:t>
            </a:r>
            <a:r>
              <a:rPr lang="en-US" sz="1900" dirty="0" smtClean="0"/>
              <a:t>, </a:t>
            </a:r>
            <a:r>
              <a:rPr lang="en-US" sz="1900" dirty="0"/>
              <a:t>(M.D. Fla</a:t>
            </a:r>
            <a:r>
              <a:rPr lang="en-US" sz="1900" dirty="0" smtClean="0"/>
              <a:t>. 2017).</a:t>
            </a:r>
            <a:endParaRPr lang="en-US" sz="1900" i="1" dirty="0" smtClean="0"/>
          </a:p>
          <a:p>
            <a:pPr lvl="2">
              <a:spcAft>
                <a:spcPts val="1000"/>
              </a:spcAft>
            </a:pPr>
            <a:r>
              <a:rPr lang="en-US" sz="1700" dirty="0" smtClean="0"/>
              <a:t>Provided payroll computer software used in schools.</a:t>
            </a:r>
          </a:p>
          <a:p>
            <a:pPr lvl="2">
              <a:spcAft>
                <a:spcPts val="1000"/>
              </a:spcAft>
            </a:pPr>
            <a:r>
              <a:rPr lang="en-US" sz="1700" dirty="0" smtClean="0"/>
              <a:t>Hackers infiltrated </a:t>
            </a:r>
            <a:r>
              <a:rPr lang="en-US" sz="1700" dirty="0" err="1" smtClean="0"/>
              <a:t>Innovak’s</a:t>
            </a:r>
            <a:r>
              <a:rPr lang="en-US" sz="1700" dirty="0" smtClean="0"/>
              <a:t> internet portal and appropriated personal private information from </a:t>
            </a:r>
            <a:r>
              <a:rPr lang="en-US" sz="1700" dirty="0" err="1" smtClean="0"/>
              <a:t>Innovak’s</a:t>
            </a:r>
            <a:r>
              <a:rPr lang="en-US" sz="1700" dirty="0" smtClean="0"/>
              <a:t> customers.</a:t>
            </a:r>
          </a:p>
          <a:p>
            <a:pPr lvl="2">
              <a:spcAft>
                <a:spcPts val="1000"/>
              </a:spcAft>
            </a:pPr>
            <a:r>
              <a:rPr lang="en-US" sz="1700" dirty="0" smtClean="0"/>
              <a:t>The Court found that there was no coverage because there was no “publication” by Innovak. Rather, the alleged publication was perpetrated by the hackers.</a:t>
            </a:r>
          </a:p>
          <a:p>
            <a:pPr lvl="1">
              <a:spcAft>
                <a:spcPts val="1000"/>
              </a:spcAft>
            </a:pPr>
            <a:r>
              <a:rPr lang="en-US" sz="1900" i="1" dirty="0" smtClean="0"/>
              <a:t>Zurich American Insurance Co. v. Sony Corp. of America et al.</a:t>
            </a:r>
            <a:r>
              <a:rPr lang="en-US" sz="1900" dirty="0" smtClean="0"/>
              <a:t>, </a:t>
            </a:r>
            <a:r>
              <a:rPr lang="en-US" sz="1800" dirty="0"/>
              <a:t>651982/2011, the Supreme Court of </a:t>
            </a:r>
            <a:r>
              <a:rPr lang="en-US" sz="1800" dirty="0" smtClean="0"/>
              <a:t>New </a:t>
            </a:r>
            <a:r>
              <a:rPr lang="en-US" sz="1800" dirty="0"/>
              <a:t>York, County of New </a:t>
            </a:r>
            <a:r>
              <a:rPr lang="en-US" sz="1800" dirty="0" smtClean="0"/>
              <a:t>York.</a:t>
            </a:r>
            <a:endParaRPr lang="en-US" sz="1900" dirty="0" smtClean="0"/>
          </a:p>
          <a:p>
            <a:pPr lvl="2">
              <a:spcAft>
                <a:spcPts val="1000"/>
              </a:spcAft>
            </a:pPr>
            <a:r>
              <a:rPr lang="en-US" sz="1700" dirty="0" smtClean="0"/>
              <a:t>Similarly found that there was no coverage under CGL policy because the policy requires the policyholder to commit the act of publication, and it cannot be expanded to third-parties.</a:t>
            </a:r>
          </a:p>
          <a:p>
            <a:pPr lvl="2">
              <a:spcAft>
                <a:spcPts val="1000"/>
              </a:spcAft>
            </a:pPr>
            <a:r>
              <a:rPr lang="en-US" sz="1700" dirty="0" smtClean="0"/>
              <a:t>The case was appealed to an appellate panel but settled after oral argument.</a:t>
            </a:r>
            <a:endParaRPr lang="en-US" sz="1700" dirty="0"/>
          </a:p>
        </p:txBody>
      </p:sp>
    </p:spTree>
    <p:extLst>
      <p:ext uri="{BB962C8B-B14F-4D97-AF65-F5344CB8AC3E}">
        <p14:creationId xmlns:p14="http://schemas.microsoft.com/office/powerpoint/2010/main" val="1231588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B (cont’d)</a:t>
            </a:r>
          </a:p>
        </p:txBody>
      </p:sp>
      <p:sp>
        <p:nvSpPr>
          <p:cNvPr id="3" name="Content Placeholder 2"/>
          <p:cNvSpPr>
            <a:spLocks noGrp="1"/>
          </p:cNvSpPr>
          <p:nvPr>
            <p:ph idx="1"/>
          </p:nvPr>
        </p:nvSpPr>
        <p:spPr/>
        <p:txBody>
          <a:bodyPr/>
          <a:lstStyle/>
          <a:p>
            <a:r>
              <a:rPr lang="en-US" dirty="0" smtClean="0"/>
              <a:t>Additional “Publication” Issues</a:t>
            </a:r>
          </a:p>
          <a:p>
            <a:pPr lvl="1"/>
            <a:r>
              <a:rPr lang="en-US" dirty="0" smtClean="0"/>
              <a:t>Information may only be considered “published” if it is also “accessed”?</a:t>
            </a:r>
          </a:p>
          <a:p>
            <a:pPr lvl="1"/>
            <a:r>
              <a:rPr lang="en-US" i="1" dirty="0" smtClean="0"/>
              <a:t>Recall Total Information Management, Inc. v. Federal Ins. Co.</a:t>
            </a:r>
            <a:r>
              <a:rPr lang="en-US" dirty="0" smtClean="0"/>
              <a:t>, </a:t>
            </a:r>
            <a:r>
              <a:rPr lang="en-US" dirty="0"/>
              <a:t>83 A.3d 664 </a:t>
            </a:r>
            <a:r>
              <a:rPr lang="en-US" dirty="0" smtClean="0"/>
              <a:t>(Conn. App. Ct. 2014</a:t>
            </a:r>
            <a:r>
              <a:rPr lang="en-US" dirty="0"/>
              <a:t>), </a:t>
            </a:r>
            <a:r>
              <a:rPr lang="en-US" i="1" dirty="0" smtClean="0"/>
              <a:t>aff’d</a:t>
            </a:r>
            <a:r>
              <a:rPr lang="en-US" i="1" dirty="0"/>
              <a:t>,</a:t>
            </a:r>
            <a:r>
              <a:rPr lang="en-US" dirty="0"/>
              <a:t> </a:t>
            </a:r>
            <a:r>
              <a:rPr lang="en-US" dirty="0" smtClean="0"/>
              <a:t>115 </a:t>
            </a:r>
            <a:r>
              <a:rPr lang="en-US" dirty="0"/>
              <a:t>A.3d 458 </a:t>
            </a:r>
            <a:r>
              <a:rPr lang="en-US" dirty="0" smtClean="0"/>
              <a:t>(Conn. 2015).</a:t>
            </a:r>
            <a:endParaRPr lang="en-US" i="1" dirty="0" smtClean="0"/>
          </a:p>
          <a:p>
            <a:pPr lvl="2"/>
            <a:r>
              <a:rPr lang="en-US" dirty="0" smtClean="0"/>
              <a:t>IBM contracted with Recall Total to transport and store certain electronic records which contained personal information of thousands of employees.</a:t>
            </a:r>
          </a:p>
          <a:p>
            <a:pPr lvl="2"/>
            <a:r>
              <a:rPr lang="en-US" dirty="0" smtClean="0"/>
              <a:t>While transporting records, a cart of tapes containing personal information fell from the truck. Before the cart was recovered, 130 tapes were removed and never retrieved.</a:t>
            </a:r>
          </a:p>
          <a:p>
            <a:pPr lvl="2"/>
            <a:r>
              <a:rPr lang="en-US" dirty="0" smtClean="0"/>
              <a:t>The issue for the court was not whether the information had been lost, but rather whether it had been published.</a:t>
            </a:r>
          </a:p>
          <a:p>
            <a:pPr lvl="2"/>
            <a:r>
              <a:rPr lang="en-US" dirty="0" smtClean="0"/>
              <a:t>Publication requires the </a:t>
            </a:r>
            <a:r>
              <a:rPr lang="en-US" i="1" dirty="0" smtClean="0"/>
              <a:t>communication</a:t>
            </a:r>
            <a:r>
              <a:rPr lang="en-US" dirty="0" smtClean="0"/>
              <a:t> of information, which means that the information must be accessed, not merely available.</a:t>
            </a:r>
            <a:endParaRPr lang="en-US" dirty="0"/>
          </a:p>
        </p:txBody>
      </p:sp>
    </p:spTree>
    <p:extLst>
      <p:ext uri="{BB962C8B-B14F-4D97-AF65-F5344CB8AC3E}">
        <p14:creationId xmlns:p14="http://schemas.microsoft.com/office/powerpoint/2010/main" val="176419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Coverage B (cont’d)</a:t>
            </a:r>
          </a:p>
        </p:txBody>
      </p:sp>
      <p:sp>
        <p:nvSpPr>
          <p:cNvPr id="3" name="Content Placeholder 2"/>
          <p:cNvSpPr>
            <a:spLocks noGrp="1"/>
          </p:cNvSpPr>
          <p:nvPr>
            <p:ph idx="1"/>
          </p:nvPr>
        </p:nvSpPr>
        <p:spPr/>
        <p:txBody>
          <a:bodyPr/>
          <a:lstStyle/>
          <a:p>
            <a:r>
              <a:rPr lang="en-US" dirty="0"/>
              <a:t>Additional “Publication” </a:t>
            </a:r>
            <a:r>
              <a:rPr lang="en-US" dirty="0" smtClean="0"/>
              <a:t>Issues</a:t>
            </a:r>
          </a:p>
          <a:p>
            <a:pPr lvl="1"/>
            <a:r>
              <a:rPr lang="en-US" dirty="0" smtClean="0"/>
              <a:t>“Access” is not always required.</a:t>
            </a:r>
          </a:p>
          <a:p>
            <a:pPr lvl="1"/>
            <a:r>
              <a:rPr lang="en-US" i="1" dirty="0"/>
              <a:t>Travelers Indemnity Company of America v. Portal Healthcare Solutions, </a:t>
            </a:r>
            <a:r>
              <a:rPr lang="en-US" i="1" dirty="0" smtClean="0"/>
              <a:t>LLC, </a:t>
            </a:r>
            <a:r>
              <a:rPr lang="en-US" dirty="0"/>
              <a:t>35 F. Supp. 3d 765, 767 (E.D. Va. 2014), </a:t>
            </a:r>
            <a:r>
              <a:rPr lang="en-US" i="1" dirty="0" smtClean="0"/>
              <a:t>aff’d, </a:t>
            </a:r>
            <a:r>
              <a:rPr lang="en-US" dirty="0" smtClean="0"/>
              <a:t>644 </a:t>
            </a:r>
            <a:r>
              <a:rPr lang="en-US" dirty="0"/>
              <a:t>F. </a:t>
            </a:r>
            <a:r>
              <a:rPr lang="en-US" dirty="0" err="1" smtClean="0"/>
              <a:t>App’x</a:t>
            </a:r>
            <a:r>
              <a:rPr lang="en-US" dirty="0" smtClean="0"/>
              <a:t> </a:t>
            </a:r>
            <a:r>
              <a:rPr lang="en-US" dirty="0"/>
              <a:t>245 (4th Cir. 2016</a:t>
            </a:r>
            <a:r>
              <a:rPr lang="en-US" dirty="0" smtClean="0"/>
              <a:t>).</a:t>
            </a:r>
          </a:p>
          <a:p>
            <a:pPr lvl="2"/>
            <a:r>
              <a:rPr lang="en-US" dirty="0" smtClean="0"/>
              <a:t>Portal was in the business of electronically storing medical records for hospitals.  It failed to properly safeguard private information, and, as a result, the information was posted publicly on the internet.</a:t>
            </a:r>
          </a:p>
          <a:p>
            <a:pPr lvl="2"/>
            <a:r>
              <a:rPr lang="en-US" dirty="0" smtClean="0"/>
              <a:t>Policy covered “publication” that resulted in an invasion of privacy.</a:t>
            </a:r>
          </a:p>
          <a:p>
            <a:pPr lvl="2"/>
            <a:r>
              <a:rPr lang="en-US" dirty="0" smtClean="0"/>
              <a:t>Despite a lack of evidence that anyone had accessed the information, Portal was still entitled to coverage because the medical records “potentially or arguably” were placed before the public.</a:t>
            </a:r>
          </a:p>
          <a:p>
            <a:pPr lvl="2"/>
            <a:endParaRPr lang="en-US" dirty="0"/>
          </a:p>
          <a:p>
            <a:pPr lvl="1"/>
            <a:endParaRPr lang="en-US" dirty="0"/>
          </a:p>
        </p:txBody>
      </p:sp>
    </p:spTree>
    <p:extLst>
      <p:ext uri="{BB962C8B-B14F-4D97-AF65-F5344CB8AC3E}">
        <p14:creationId xmlns:p14="http://schemas.microsoft.com/office/powerpoint/2010/main" val="351234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Coverage A</a:t>
            </a:r>
          </a:p>
          <a:p>
            <a:pPr lvl="1"/>
            <a:r>
              <a:rPr lang="en-US" dirty="0" smtClean="0"/>
              <a:t>Covers bodily injury and property damage.</a:t>
            </a:r>
          </a:p>
          <a:p>
            <a:pPr lvl="1"/>
            <a:r>
              <a:rPr lang="en-US" dirty="0" smtClean="0"/>
              <a:t>Some writers have suggested that coverage may be available under coverage A following a data breach where the loss of personal or private information could create emotional distress.</a:t>
            </a:r>
          </a:p>
          <a:p>
            <a:pPr lvl="2"/>
            <a:r>
              <a:rPr lang="en-US" dirty="0" smtClean="0"/>
              <a:t>In </a:t>
            </a:r>
            <a:r>
              <a:rPr lang="en-US" i="1" dirty="0" err="1" smtClean="0"/>
              <a:t>Innovak</a:t>
            </a:r>
            <a:r>
              <a:rPr lang="en-US" i="1" dirty="0" smtClean="0"/>
              <a:t>,</a:t>
            </a:r>
            <a:r>
              <a:rPr lang="en-US" dirty="0" smtClean="0"/>
              <a:t> the underlying claims alleged that the loss of their information had caused them to suffer “psychic injuries, including ‘stress, nuisance, loss of sleep, worry, and the annoyance of having to deal with issues resulting from the Innovak data breach.’”</a:t>
            </a:r>
          </a:p>
          <a:p>
            <a:pPr lvl="2"/>
            <a:r>
              <a:rPr lang="en-US" dirty="0" smtClean="0"/>
              <a:t>However, the Court did not consider these issues because Innovak did not seek coverage under Coverage A of their policy.</a:t>
            </a:r>
          </a:p>
          <a:p>
            <a:pPr lvl="1"/>
            <a:r>
              <a:rPr lang="en-US" dirty="0" smtClean="0"/>
              <a:t>Whether “data” qualifies as property for purposes of Coverage A is still debated, but many insurers have expressly excluded “electronic data” from their definition of “tangible property.”</a:t>
            </a:r>
            <a:endParaRPr lang="en-US" dirty="0"/>
          </a:p>
        </p:txBody>
      </p:sp>
      <p:sp>
        <p:nvSpPr>
          <p:cNvPr id="6" name="Title 1"/>
          <p:cNvSpPr>
            <a:spLocks noGrp="1"/>
          </p:cNvSpPr>
          <p:nvPr>
            <p:ph type="title"/>
          </p:nvPr>
        </p:nvSpPr>
        <p:spPr/>
        <p:txBody>
          <a:bodyPr/>
          <a:lstStyle/>
          <a:p>
            <a:r>
              <a:rPr lang="en-US" dirty="0" smtClean="0"/>
              <a:t>Privacy Claim Coverage Under CGL Policies</a:t>
            </a:r>
            <a:endParaRPr lang="en-US" dirty="0"/>
          </a:p>
        </p:txBody>
      </p:sp>
    </p:spTree>
    <p:extLst>
      <p:ext uri="{BB962C8B-B14F-4D97-AF65-F5344CB8AC3E}">
        <p14:creationId xmlns:p14="http://schemas.microsoft.com/office/powerpoint/2010/main" val="4278123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041965"/>
            <a:ext cx="2926919" cy="2080357"/>
          </a:xfrm>
          <a:prstGeom prst="rect">
            <a:avLst/>
          </a:prstGeom>
        </p:spPr>
      </p:pic>
      <p:sp>
        <p:nvSpPr>
          <p:cNvPr id="3" name="Content Placeholder 2"/>
          <p:cNvSpPr>
            <a:spLocks noGrp="1"/>
          </p:cNvSpPr>
          <p:nvPr>
            <p:ph idx="1"/>
          </p:nvPr>
        </p:nvSpPr>
        <p:spPr>
          <a:xfrm>
            <a:off x="180976" y="1104900"/>
            <a:ext cx="8365496" cy="5043488"/>
          </a:xfrm>
        </p:spPr>
        <p:txBody>
          <a:bodyPr/>
          <a:lstStyle/>
          <a:p>
            <a:r>
              <a:rPr lang="en-US" dirty="0" smtClean="0"/>
              <a:t>The trend is to write coverage for cyber-related events out of commercial general liability policies.</a:t>
            </a:r>
          </a:p>
          <a:p>
            <a:pPr lvl="6"/>
            <a:r>
              <a:rPr lang="en-US" dirty="0" smtClean="0"/>
              <a:t>The standard CGL ISO form now excludes damages “arising out of the loss of, loss of use of, damage to, corruption of, inability to access, or inability to manipulate electronic data.”</a:t>
            </a:r>
          </a:p>
          <a:p>
            <a:pPr lvl="6"/>
            <a:r>
              <a:rPr lang="en-US" dirty="0" smtClean="0"/>
              <a:t>In 2014, the ISO added an exclusion that excludes under Coverages A and B coverage for “injury or damage arising out of any access to or disclosure of any person’s or organization’s confidential or personal information, including patents, trade secrets, processing methods, customer lists, financial information, creditor card information, health information or any other type of nonpublic information.” </a:t>
            </a:r>
            <a:endParaRPr lang="en-US" dirty="0"/>
          </a:p>
        </p:txBody>
      </p:sp>
      <p:sp>
        <p:nvSpPr>
          <p:cNvPr id="2" name="Title 1"/>
          <p:cNvSpPr>
            <a:spLocks noGrp="1"/>
          </p:cNvSpPr>
          <p:nvPr>
            <p:ph type="title"/>
          </p:nvPr>
        </p:nvSpPr>
        <p:spPr/>
        <p:txBody>
          <a:bodyPr/>
          <a:lstStyle/>
          <a:p>
            <a:r>
              <a:rPr lang="en-US" dirty="0" smtClean="0"/>
              <a:t>Evolution of the ISO Forms</a:t>
            </a:r>
            <a:endParaRPr lang="en-US" dirty="0"/>
          </a:p>
        </p:txBody>
      </p:sp>
    </p:spTree>
    <p:extLst>
      <p:ext uri="{BB962C8B-B14F-4D97-AF65-F5344CB8AC3E}">
        <p14:creationId xmlns:p14="http://schemas.microsoft.com/office/powerpoint/2010/main" val="2089539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Policies that May Cover Certain Cyber Risks</a:t>
            </a:r>
            <a:endParaRPr lang="en-US" dirty="0"/>
          </a:p>
        </p:txBody>
      </p:sp>
      <p:sp>
        <p:nvSpPr>
          <p:cNvPr id="3" name="Content Placeholder 2"/>
          <p:cNvSpPr>
            <a:spLocks noGrp="1"/>
          </p:cNvSpPr>
          <p:nvPr>
            <p:ph idx="1"/>
          </p:nvPr>
        </p:nvSpPr>
        <p:spPr/>
        <p:txBody>
          <a:bodyPr/>
          <a:lstStyle/>
          <a:p>
            <a:r>
              <a:rPr lang="en-US" dirty="0" smtClean="0"/>
              <a:t>Crime Policies</a:t>
            </a:r>
          </a:p>
          <a:p>
            <a:pPr lvl="1"/>
            <a:r>
              <a:rPr lang="en-US" dirty="0" smtClean="0"/>
              <a:t>Policyholders must ensure that their policies cover actions of their own employees that are induced by criminals.</a:t>
            </a:r>
          </a:p>
          <a:p>
            <a:pPr lvl="2"/>
            <a:r>
              <a:rPr lang="en-US" i="1" dirty="0"/>
              <a:t>Principle Sols. Grp., LLC v. </a:t>
            </a:r>
            <a:r>
              <a:rPr lang="en-US" i="1" dirty="0" err="1"/>
              <a:t>Ironshore</a:t>
            </a:r>
            <a:r>
              <a:rPr lang="en-US" i="1" dirty="0"/>
              <a:t> </a:t>
            </a:r>
            <a:r>
              <a:rPr lang="en-US" i="1" dirty="0" err="1"/>
              <a:t>Indem</a:t>
            </a:r>
            <a:r>
              <a:rPr lang="en-US" i="1" dirty="0"/>
              <a:t>., Inc</a:t>
            </a:r>
            <a:r>
              <a:rPr lang="en-US" i="1" dirty="0" smtClean="0"/>
              <a:t>., </a:t>
            </a:r>
            <a:r>
              <a:rPr lang="en-US" dirty="0"/>
              <a:t>2016 WL 4618761 (N.D. Ga. Aug. 30, 2016</a:t>
            </a:r>
            <a:r>
              <a:rPr lang="en-US" dirty="0" smtClean="0"/>
              <a:t>).</a:t>
            </a:r>
            <a:endParaRPr lang="en-US" i="1" dirty="0" smtClean="0"/>
          </a:p>
          <a:p>
            <a:pPr lvl="3"/>
            <a:r>
              <a:rPr lang="en-US" dirty="0" smtClean="0"/>
              <a:t>Criminals convinced employee of the insured to approve certain fraudulent wire transfers.</a:t>
            </a:r>
          </a:p>
          <a:p>
            <a:pPr lvl="3"/>
            <a:r>
              <a:rPr lang="en-US" dirty="0" smtClean="0"/>
              <a:t>The insured had a crime policy covering “Computer and Funds Transfer Fraud” that covered loss resulting from a fraudulent instruction to a financial institution to transfer, pay, or deliver money.</a:t>
            </a:r>
          </a:p>
          <a:p>
            <a:pPr lvl="3"/>
            <a:r>
              <a:rPr lang="en-US" dirty="0" smtClean="0"/>
              <a:t>The Court upheld a denial of coverage because the transfer in question was not actually made by the criminals but was made legitimately by the employee.</a:t>
            </a:r>
          </a:p>
          <a:p>
            <a:pPr lvl="3"/>
            <a:endParaRPr lang="en-US" dirty="0"/>
          </a:p>
        </p:txBody>
      </p:sp>
    </p:spTree>
    <p:extLst>
      <p:ext uri="{BB962C8B-B14F-4D97-AF65-F5344CB8AC3E}">
        <p14:creationId xmlns:p14="http://schemas.microsoft.com/office/powerpoint/2010/main" val="75244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Could Possibly Go Wrong?</a:t>
            </a:r>
            <a:endParaRPr lang="en-US" dirty="0"/>
          </a:p>
        </p:txBody>
      </p:sp>
    </p:spTree>
    <p:extLst>
      <p:ext uri="{BB962C8B-B14F-4D97-AF65-F5344CB8AC3E}">
        <p14:creationId xmlns:p14="http://schemas.microsoft.com/office/powerpoint/2010/main" val="1524494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Policies that May Cover Certain Cyber </a:t>
            </a:r>
            <a:r>
              <a:rPr lang="en-US" dirty="0" smtClean="0"/>
              <a:t>Risks </a:t>
            </a:r>
            <a:r>
              <a:rPr lang="en-US" dirty="0"/>
              <a:t>(cont’d)</a:t>
            </a:r>
          </a:p>
        </p:txBody>
      </p:sp>
      <p:sp>
        <p:nvSpPr>
          <p:cNvPr id="3" name="Content Placeholder 2"/>
          <p:cNvSpPr>
            <a:spLocks noGrp="1"/>
          </p:cNvSpPr>
          <p:nvPr>
            <p:ph idx="1"/>
          </p:nvPr>
        </p:nvSpPr>
        <p:spPr/>
        <p:txBody>
          <a:bodyPr/>
          <a:lstStyle/>
          <a:p>
            <a:r>
              <a:rPr lang="en-US" dirty="0" smtClean="0"/>
              <a:t>Director and Officer Policies</a:t>
            </a:r>
          </a:p>
          <a:p>
            <a:pPr lvl="1"/>
            <a:r>
              <a:rPr lang="en-US" dirty="0" smtClean="0"/>
              <a:t>Following many recent large-scale data breaches, there has been litigation filed against the directors and officers of the companies whose records were exposed.</a:t>
            </a:r>
          </a:p>
          <a:p>
            <a:pPr lvl="2"/>
            <a:r>
              <a:rPr lang="en-US" dirty="0" smtClean="0"/>
              <a:t>Examples include: Equifax, Wendy’s, Yahoo!, Home Depot, Target, Wyndham, Heartland Payment, </a:t>
            </a:r>
            <a:r>
              <a:rPr lang="en-US" dirty="0" err="1" smtClean="0"/>
              <a:t>Choicepoint</a:t>
            </a:r>
            <a:r>
              <a:rPr lang="en-US" dirty="0" smtClean="0"/>
              <a:t>* </a:t>
            </a:r>
            <a:endParaRPr lang="en-US" dirty="0"/>
          </a:p>
          <a:p>
            <a:r>
              <a:rPr lang="en-US" dirty="0" smtClean="0"/>
              <a:t>Because many large cyber breaches also result in D&amp;O litigation, D&amp;O policies should be designed to respond to these risks.</a:t>
            </a:r>
          </a:p>
          <a:p>
            <a:endParaRPr lang="en-US" dirty="0" smtClean="0"/>
          </a:p>
          <a:p>
            <a:endParaRPr lang="en-US" sz="1000" dirty="0"/>
          </a:p>
          <a:p>
            <a:pPr marL="0" indent="0" algn="r">
              <a:buNone/>
            </a:pPr>
            <a:endParaRPr lang="en-US" sz="1000" dirty="0" smtClean="0"/>
          </a:p>
          <a:p>
            <a:pPr marL="0" indent="0" algn="r">
              <a:buNone/>
            </a:pPr>
            <a:r>
              <a:rPr lang="en-US" sz="1000" dirty="0" smtClean="0"/>
              <a:t>*For more information, see </a:t>
            </a:r>
            <a:r>
              <a:rPr lang="en-US" sz="1000" dirty="0"/>
              <a:t>Kevin </a:t>
            </a:r>
            <a:r>
              <a:rPr lang="en-US" sz="1000" dirty="0" err="1"/>
              <a:t>Kalinich</a:t>
            </a:r>
            <a:r>
              <a:rPr lang="en-US" sz="1000" dirty="0"/>
              <a:t>, Jacqueline Waters, Chris Rafferty, Is Cyber Risk a D&amp;O Risk?</a:t>
            </a:r>
          </a:p>
          <a:p>
            <a:pPr marL="0" indent="0" algn="r">
              <a:buNone/>
            </a:pPr>
            <a:r>
              <a:rPr lang="en-US" dirty="0" smtClean="0"/>
              <a:t> </a:t>
            </a:r>
          </a:p>
        </p:txBody>
      </p:sp>
    </p:spTree>
    <p:extLst>
      <p:ext uri="{BB962C8B-B14F-4D97-AF65-F5344CB8AC3E}">
        <p14:creationId xmlns:p14="http://schemas.microsoft.com/office/powerpoint/2010/main" val="528023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 Policies</a:t>
            </a:r>
            <a:endParaRPr lang="en-US" dirty="0"/>
          </a:p>
        </p:txBody>
      </p:sp>
      <p:sp>
        <p:nvSpPr>
          <p:cNvPr id="3" name="Content Placeholder 2"/>
          <p:cNvSpPr>
            <a:spLocks noGrp="1"/>
          </p:cNvSpPr>
          <p:nvPr>
            <p:ph idx="1"/>
          </p:nvPr>
        </p:nvSpPr>
        <p:spPr>
          <a:xfrm>
            <a:off x="171451" y="906463"/>
            <a:ext cx="8524875" cy="5359274"/>
          </a:xfrm>
        </p:spPr>
        <p:txBody>
          <a:bodyPr/>
          <a:lstStyle/>
          <a:p>
            <a:r>
              <a:rPr lang="en-US" sz="2200" dirty="0" smtClean="0"/>
              <a:t>Market for Cyber Policies is Growing Rapidly</a:t>
            </a:r>
          </a:p>
          <a:p>
            <a:pPr lvl="1"/>
            <a:r>
              <a:rPr lang="en-US" sz="1900" dirty="0" smtClean="0"/>
              <a:t>Estimates reach $4 billion in premiums in 2017, up 25% over 2016’s estimated $3.25 billion in premiums.*</a:t>
            </a:r>
          </a:p>
          <a:p>
            <a:pPr lvl="1"/>
            <a:r>
              <a:rPr lang="en-US" sz="1900" dirty="0" smtClean="0"/>
              <a:t>Room for Growth – Less than 15% of companies have cyber policies.**</a:t>
            </a:r>
          </a:p>
          <a:p>
            <a:r>
              <a:rPr lang="en-US" sz="2200" dirty="0" smtClean="0"/>
              <a:t>Categories of Coverage</a:t>
            </a:r>
          </a:p>
          <a:p>
            <a:pPr lvl="1"/>
            <a:r>
              <a:rPr lang="en-US" sz="1900" dirty="0" smtClean="0"/>
              <a:t>Liability – defense and settlement costs for liability arising out of failure to properly care for private data.</a:t>
            </a:r>
          </a:p>
          <a:p>
            <a:pPr lvl="1"/>
            <a:r>
              <a:rPr lang="en-US" sz="1900" dirty="0" smtClean="0"/>
              <a:t>Remediation – responds to costs following a data breach, including investigation, public relations, customer notification, and credit monitoring.</a:t>
            </a:r>
          </a:p>
          <a:p>
            <a:pPr lvl="1"/>
            <a:r>
              <a:rPr lang="en-US" sz="1900" dirty="0" smtClean="0"/>
              <a:t>Fines and/or Penalties – costs to investigate, defend, and settle fines and penalties that may be assessed by a regulator, which typically include forensic and card reissuance costs.</a:t>
            </a:r>
          </a:p>
          <a:p>
            <a:pPr marL="342900" lvl="1" indent="0" algn="r">
              <a:spcAft>
                <a:spcPts val="0"/>
              </a:spcAft>
              <a:buNone/>
            </a:pPr>
            <a:r>
              <a:rPr lang="en-US" sz="1100" dirty="0" smtClean="0"/>
              <a:t>*Data provided in The </a:t>
            </a:r>
            <a:r>
              <a:rPr lang="en-US" sz="1100" dirty="0" err="1"/>
              <a:t>Betterley</a:t>
            </a:r>
            <a:r>
              <a:rPr lang="en-US" sz="1100" dirty="0"/>
              <a:t> Report, Cyber/Privacy Insurance Market </a:t>
            </a:r>
            <a:r>
              <a:rPr lang="en-US" sz="1100" dirty="0" smtClean="0"/>
              <a:t>Survey</a:t>
            </a:r>
          </a:p>
          <a:p>
            <a:pPr marL="342900" lvl="1" indent="0" algn="r">
              <a:spcAft>
                <a:spcPts val="0"/>
              </a:spcAft>
              <a:buNone/>
            </a:pPr>
            <a:r>
              <a:rPr lang="en-US" sz="1100" dirty="0" smtClean="0"/>
              <a:t>** Data provided in the </a:t>
            </a:r>
            <a:r>
              <a:rPr lang="en-US" sz="1100" dirty="0"/>
              <a:t>Aon </a:t>
            </a:r>
            <a:r>
              <a:rPr lang="en-US" sz="1100" dirty="0" err="1"/>
              <a:t>Inpoint</a:t>
            </a:r>
            <a:r>
              <a:rPr lang="en-US" sz="1100" dirty="0"/>
              <a:t> </a:t>
            </a:r>
            <a:r>
              <a:rPr lang="en-US" sz="1100" dirty="0" smtClean="0"/>
              <a:t>Global </a:t>
            </a:r>
            <a:r>
              <a:rPr lang="en-US" sz="1100" dirty="0"/>
              <a:t>Cyber Market </a:t>
            </a:r>
            <a:r>
              <a:rPr lang="en-US" sz="1100" dirty="0" smtClean="0"/>
              <a:t>Overview</a:t>
            </a:r>
            <a:endParaRPr lang="en-US" sz="1100" dirty="0"/>
          </a:p>
        </p:txBody>
      </p:sp>
    </p:spTree>
    <p:extLst>
      <p:ext uri="{BB962C8B-B14F-4D97-AF65-F5344CB8AC3E}">
        <p14:creationId xmlns:p14="http://schemas.microsoft.com/office/powerpoint/2010/main" val="710031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 of Cyber Policies</a:t>
            </a:r>
            <a:endParaRPr lang="en-US" dirty="0"/>
          </a:p>
        </p:txBody>
      </p:sp>
      <p:sp>
        <p:nvSpPr>
          <p:cNvPr id="3" name="Content Placeholder 2"/>
          <p:cNvSpPr>
            <a:spLocks noGrp="1"/>
          </p:cNvSpPr>
          <p:nvPr>
            <p:ph idx="1"/>
          </p:nvPr>
        </p:nvSpPr>
        <p:spPr>
          <a:xfrm>
            <a:off x="171451" y="906463"/>
            <a:ext cx="8524875" cy="5043488"/>
          </a:xfrm>
        </p:spPr>
        <p:txBody>
          <a:bodyPr/>
          <a:lstStyle/>
          <a:p>
            <a:r>
              <a:rPr lang="en-US" sz="1800" dirty="0" smtClean="0"/>
              <a:t>Cyber policies are still in their infancy, meaning that policyholders should take care to understand what types of cyber events can be covered and what may trigger coverage.</a:t>
            </a:r>
          </a:p>
          <a:p>
            <a:r>
              <a:rPr lang="en-US" sz="1800" dirty="0" smtClean="0"/>
              <a:t>Litigation involving cyber policies is limited, but courts will look to how cyber events have been treated under CGL policies for guidance.</a:t>
            </a:r>
          </a:p>
          <a:p>
            <a:r>
              <a:rPr lang="en-US" sz="1800" i="1" dirty="0"/>
              <a:t>P.F. Chang’s China Bistro, Inc. v. Federal Insurance </a:t>
            </a:r>
            <a:r>
              <a:rPr lang="en-US" sz="1800" i="1" dirty="0" smtClean="0"/>
              <a:t>Company</a:t>
            </a:r>
            <a:r>
              <a:rPr lang="en-US" sz="1800" dirty="0" smtClean="0"/>
              <a:t>, </a:t>
            </a:r>
            <a:r>
              <a:rPr lang="en-US" sz="1800" dirty="0"/>
              <a:t>2016 WL 3055111 (D. Ariz. May 31, 2016</a:t>
            </a:r>
            <a:r>
              <a:rPr lang="en-US" sz="1800" dirty="0" smtClean="0"/>
              <a:t>).</a:t>
            </a:r>
            <a:endParaRPr lang="en-US" sz="1800" i="1" dirty="0" smtClean="0"/>
          </a:p>
          <a:p>
            <a:pPr lvl="1"/>
            <a:r>
              <a:rPr lang="en-US" sz="1400" dirty="0" smtClean="0"/>
              <a:t>P.F. Chang’s held a cyber policy covering “direct loss, legal liability, and consequential loss resulting from cyber security breaches.”</a:t>
            </a:r>
          </a:p>
          <a:p>
            <a:pPr lvl="1"/>
            <a:r>
              <a:rPr lang="en-US" sz="1400" dirty="0" smtClean="0"/>
              <a:t>Hackers appropriated approximately 60,000 credit card numbers of P.F. Chang’s’ customers.</a:t>
            </a:r>
          </a:p>
          <a:p>
            <a:pPr lvl="1"/>
            <a:r>
              <a:rPr lang="en-US" sz="1400" dirty="0" smtClean="0"/>
              <a:t>Insurer provided coverage for class action but denied coverage relating to assessments MasterCard imposed on Bank of America (P.F. Chang’s’ credit card processor).</a:t>
            </a:r>
          </a:p>
          <a:p>
            <a:pPr lvl="1"/>
            <a:r>
              <a:rPr lang="en-US" sz="1400" dirty="0" smtClean="0"/>
              <a:t>Because P.F. Chang’s had contractually agreed to reimburse Bank of America for the MasterCard assessments, it was not entitled to coverage under the cyber policy based on an exclusion that excluded liabilities assumed under contract.</a:t>
            </a:r>
            <a:endParaRPr lang="en-US" sz="1400" dirty="0"/>
          </a:p>
        </p:txBody>
      </p:sp>
      <p:pic>
        <p:nvPicPr>
          <p:cNvPr id="4" name="Picture 3"/>
          <p:cNvPicPr>
            <a:picLocks noChangeAspect="1"/>
          </p:cNvPicPr>
          <p:nvPr/>
        </p:nvPicPr>
        <p:blipFill>
          <a:blip r:embed="rId2"/>
          <a:stretch>
            <a:fillRect/>
          </a:stretch>
        </p:blipFill>
        <p:spPr>
          <a:xfrm>
            <a:off x="4320484" y="5340511"/>
            <a:ext cx="3774259" cy="965383"/>
          </a:xfrm>
          <a:prstGeom prst="rect">
            <a:avLst/>
          </a:prstGeom>
        </p:spPr>
      </p:pic>
    </p:spTree>
    <p:extLst>
      <p:ext uri="{BB962C8B-B14F-4D97-AF65-F5344CB8AC3E}">
        <p14:creationId xmlns:p14="http://schemas.microsoft.com/office/powerpoint/2010/main" val="1574313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r>
              <a:rPr lang="en-US" dirty="0" smtClean="0"/>
              <a:t>Coverage Takeaways</a:t>
            </a:r>
          </a:p>
        </p:txBody>
      </p:sp>
    </p:spTree>
    <p:extLst>
      <p:ext uri="{BB962C8B-B14F-4D97-AF65-F5344CB8AC3E}">
        <p14:creationId xmlns:p14="http://schemas.microsoft.com/office/powerpoint/2010/main" val="941032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Maximize Coverage For Privacy Claims</a:t>
            </a:r>
            <a:endParaRPr lang="en-US" dirty="0"/>
          </a:p>
        </p:txBody>
      </p:sp>
      <p:sp>
        <p:nvSpPr>
          <p:cNvPr id="3" name="Content Placeholder 2"/>
          <p:cNvSpPr>
            <a:spLocks noGrp="1"/>
          </p:cNvSpPr>
          <p:nvPr>
            <p:ph idx="1"/>
          </p:nvPr>
        </p:nvSpPr>
        <p:spPr/>
        <p:txBody>
          <a:bodyPr/>
          <a:lstStyle/>
          <a:p>
            <a:r>
              <a:rPr lang="en-US" dirty="0" smtClean="0"/>
              <a:t>Watch for exclusions involving:</a:t>
            </a:r>
          </a:p>
          <a:p>
            <a:pPr lvl="1"/>
            <a:r>
              <a:rPr lang="en-US" dirty="0" smtClean="0"/>
              <a:t>Statutory violations.</a:t>
            </a:r>
          </a:p>
          <a:p>
            <a:pPr lvl="1"/>
            <a:r>
              <a:rPr lang="en-US" dirty="0" smtClean="0"/>
              <a:t>Contractual obligations to third parties triggered by a data breach.</a:t>
            </a:r>
          </a:p>
          <a:p>
            <a:r>
              <a:rPr lang="en-US" dirty="0" smtClean="0"/>
              <a:t>The policy should cover the loss irrespective of:</a:t>
            </a:r>
          </a:p>
          <a:p>
            <a:pPr lvl="1"/>
            <a:r>
              <a:rPr lang="en-US" dirty="0" smtClean="0"/>
              <a:t>Whether the insured or a third party is responsible for the breach.</a:t>
            </a:r>
          </a:p>
          <a:p>
            <a:pPr lvl="1"/>
            <a:r>
              <a:rPr lang="en-US" dirty="0" smtClean="0"/>
              <a:t>Whether the breach resulted from an act or omission.</a:t>
            </a:r>
          </a:p>
          <a:p>
            <a:pPr lvl="1"/>
            <a:r>
              <a:rPr lang="en-US" dirty="0" smtClean="0"/>
              <a:t>Whether there is evidence of misuse of the data by a third party.</a:t>
            </a:r>
          </a:p>
          <a:p>
            <a:pPr lvl="1"/>
            <a:r>
              <a:rPr lang="en-US" dirty="0" smtClean="0"/>
              <a:t>Whether the damage is only to data or other intangible property.</a:t>
            </a:r>
          </a:p>
          <a:p>
            <a:r>
              <a:rPr lang="en-US" dirty="0" smtClean="0"/>
              <a:t>Also be sure that informal regulatory investigations and compliance with reporting requirements are covered.</a:t>
            </a:r>
          </a:p>
          <a:p>
            <a:pPr lvl="1"/>
            <a:endParaRPr lang="en-US" dirty="0" smtClean="0"/>
          </a:p>
          <a:p>
            <a:pPr lvl="1"/>
            <a:endParaRPr lang="en-US" dirty="0"/>
          </a:p>
        </p:txBody>
      </p:sp>
    </p:spTree>
    <p:extLst>
      <p:ext uri="{BB962C8B-B14F-4D97-AF65-F5344CB8AC3E}">
        <p14:creationId xmlns:p14="http://schemas.microsoft.com/office/powerpoint/2010/main" val="3491020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chor="t"/>
          <a:lstStyle/>
          <a:p>
            <a:r>
              <a:rPr lang="en-US" dirty="0" smtClean="0"/>
              <a:t>Contact Information</a:t>
            </a:r>
            <a:br>
              <a:rPr lang="en-US" dirty="0" smtClean="0"/>
            </a:br>
            <a:endParaRPr lang="en-US" dirty="0" smtClean="0"/>
          </a:p>
        </p:txBody>
      </p:sp>
      <p:sp>
        <p:nvSpPr>
          <p:cNvPr id="9219" name="Rectangle 3"/>
          <p:cNvSpPr>
            <a:spLocks noGrp="1" noChangeArrowheads="1"/>
          </p:cNvSpPr>
          <p:nvPr>
            <p:ph idx="1"/>
          </p:nvPr>
        </p:nvSpPr>
        <p:spPr/>
        <p:txBody>
          <a:bodyPr wrap="square" numCol="1"/>
          <a:lstStyle/>
          <a:p>
            <a:pPr marL="0" indent="0">
              <a:spcAft>
                <a:spcPts val="0"/>
              </a:spcAft>
              <a:buNone/>
            </a:pPr>
            <a:r>
              <a:rPr lang="en-US" sz="2000" dirty="0" smtClean="0"/>
              <a:t>David J. Baldwin, Esquire</a:t>
            </a:r>
          </a:p>
          <a:p>
            <a:pPr marL="0" indent="0">
              <a:spcAft>
                <a:spcPts val="0"/>
              </a:spcAft>
              <a:buNone/>
            </a:pPr>
            <a:r>
              <a:rPr lang="en-US" sz="2000" dirty="0" smtClean="0"/>
              <a:t>Direct dial: 302.984.6017</a:t>
            </a:r>
          </a:p>
          <a:p>
            <a:pPr marL="0" indent="0">
              <a:spcAft>
                <a:spcPts val="0"/>
              </a:spcAft>
              <a:buNone/>
            </a:pPr>
            <a:r>
              <a:rPr lang="en-US" sz="2000" dirty="0" smtClean="0"/>
              <a:t>dbaldwin@potteranderson.com</a:t>
            </a:r>
          </a:p>
          <a:p>
            <a:pPr marL="0" indent="0">
              <a:spcAft>
                <a:spcPts val="0"/>
              </a:spcAft>
              <a:buNone/>
            </a:pPr>
            <a:endParaRPr lang="en-US" sz="2000" dirty="0"/>
          </a:p>
          <a:p>
            <a:pPr marL="0" indent="0">
              <a:spcAft>
                <a:spcPts val="0"/>
              </a:spcAft>
              <a:buNone/>
            </a:pPr>
            <a:r>
              <a:rPr lang="en-US" sz="2000" dirty="0" smtClean="0"/>
              <a:t>Potter Anderson &amp; </a:t>
            </a:r>
            <a:r>
              <a:rPr lang="en-US" sz="2000" dirty="0" err="1" smtClean="0"/>
              <a:t>Corroon</a:t>
            </a:r>
            <a:r>
              <a:rPr lang="en-US" sz="2000" dirty="0" smtClean="0"/>
              <a:t> LLP</a:t>
            </a:r>
          </a:p>
          <a:p>
            <a:pPr marL="0" indent="0">
              <a:spcAft>
                <a:spcPts val="0"/>
              </a:spcAft>
              <a:buNone/>
            </a:pPr>
            <a:r>
              <a:rPr lang="en-US" sz="2000" dirty="0" smtClean="0"/>
              <a:t>1313 North Market Street</a:t>
            </a:r>
          </a:p>
          <a:p>
            <a:pPr marL="0" indent="0">
              <a:spcAft>
                <a:spcPts val="0"/>
              </a:spcAft>
              <a:buNone/>
            </a:pPr>
            <a:r>
              <a:rPr lang="en-US" sz="2000" dirty="0" smtClean="0"/>
              <a:t>P.O. Box 951</a:t>
            </a:r>
          </a:p>
          <a:p>
            <a:pPr marL="0" indent="0">
              <a:buNone/>
            </a:pPr>
            <a:r>
              <a:rPr lang="en-US" sz="2000" dirty="0" smtClean="0"/>
              <a:t>Wilmington, DE 19899-0951</a:t>
            </a:r>
          </a:p>
          <a:p>
            <a:pPr marL="0" indent="0">
              <a:spcAft>
                <a:spcPts val="0"/>
              </a:spcAft>
              <a:buNone/>
            </a:pPr>
            <a:endParaRPr lang="en-US" sz="2000" dirty="0" smtClean="0"/>
          </a:p>
          <a:p>
            <a:pPr marL="0" indent="0">
              <a:spcAft>
                <a:spcPts val="0"/>
              </a:spcAft>
              <a:buNone/>
            </a:pPr>
            <a:endParaRPr lang="en-US" sz="2000" dirty="0"/>
          </a:p>
          <a:p>
            <a:pPr marL="0" indent="0">
              <a:spcAft>
                <a:spcPts val="0"/>
              </a:spcAft>
              <a:buNone/>
            </a:pPr>
            <a:r>
              <a:rPr lang="en-US" sz="2000" dirty="0" smtClean="0"/>
              <a:t>David J. Baldwin, Jennifer Penberthy Buckley, and D. Ryan Slaugh, </a:t>
            </a:r>
            <a:r>
              <a:rPr lang="en-US" sz="2000" i="1" dirty="0" smtClean="0"/>
              <a:t>Insuring Against The Risk of Privacy Claims Following a Data Breach</a:t>
            </a:r>
            <a:r>
              <a:rPr lang="en-US" sz="2000" dirty="0" smtClean="0"/>
              <a:t>, 122 </a:t>
            </a:r>
            <a:r>
              <a:rPr lang="en-US" sz="2000" cap="small" dirty="0" smtClean="0"/>
              <a:t>Pa. St. L. Rev</a:t>
            </a:r>
            <a:r>
              <a:rPr lang="en-US" sz="2000" dirty="0" smtClean="0"/>
              <a:t>. (forthcoming May 2018).</a:t>
            </a:r>
          </a:p>
          <a:p>
            <a:pPr marL="0" indent="0">
              <a:spcAft>
                <a:spcPts val="0"/>
              </a:spcAft>
              <a:buNone/>
            </a:pPr>
            <a:endParaRPr lang="en-US" sz="2000" dirty="0"/>
          </a:p>
          <a:p>
            <a:pPr marL="0" indent="0" algn="r">
              <a:spcAft>
                <a:spcPts val="0"/>
              </a:spcAft>
              <a:buNone/>
            </a:pPr>
            <a:endParaRPr lang="en-US" sz="2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Example (Of Many):  Privacy Litigation</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2813" b="2813"/>
          <a:stretch>
            <a:fillRect/>
          </a:stretch>
        </p:blipFill>
        <p:spPr/>
      </p:pic>
      <p:sp>
        <p:nvSpPr>
          <p:cNvPr id="5" name="Text Placeholder 4"/>
          <p:cNvSpPr>
            <a:spLocks noGrp="1"/>
          </p:cNvSpPr>
          <p:nvPr>
            <p:ph type="body" sz="half" idx="2"/>
          </p:nvPr>
        </p:nvSpPr>
        <p:spPr/>
        <p:txBody>
          <a:bodyPr/>
          <a:lstStyle/>
          <a:p>
            <a:r>
              <a:rPr lang="en-US" i="1" dirty="0" err="1"/>
              <a:t>Veridian</a:t>
            </a:r>
            <a:r>
              <a:rPr lang="en-US" i="1" dirty="0"/>
              <a:t> Credit Union v. Eddie Bauer, LLC</a:t>
            </a:r>
            <a:r>
              <a:rPr lang="en-US" dirty="0"/>
              <a:t>, 2017 WL 5194975 (W.D. Wash. Nov. 9, 2017).</a:t>
            </a:r>
          </a:p>
        </p:txBody>
      </p:sp>
    </p:spTree>
    <p:extLst>
      <p:ext uri="{BB962C8B-B14F-4D97-AF65-F5344CB8AC3E}">
        <p14:creationId xmlns:p14="http://schemas.microsoft.com/office/powerpoint/2010/main" val="2842790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Eddie Bauer</a:t>
            </a:r>
            <a:endParaRPr lang="en-US" i="1" dirty="0"/>
          </a:p>
        </p:txBody>
      </p:sp>
      <p:sp>
        <p:nvSpPr>
          <p:cNvPr id="3" name="Content Placeholder 2"/>
          <p:cNvSpPr>
            <a:spLocks noGrp="1"/>
          </p:cNvSpPr>
          <p:nvPr>
            <p:ph idx="1"/>
          </p:nvPr>
        </p:nvSpPr>
        <p:spPr/>
        <p:txBody>
          <a:bodyPr/>
          <a:lstStyle/>
          <a:p>
            <a:r>
              <a:rPr lang="en-US" dirty="0" smtClean="0"/>
              <a:t>Hackers installed malware on computers in Eddie Bauer stores; stole consumer credit and debit card information.</a:t>
            </a:r>
          </a:p>
          <a:p>
            <a:r>
              <a:rPr lang="en-US" dirty="0" err="1" smtClean="0"/>
              <a:t>Veridian</a:t>
            </a:r>
            <a:r>
              <a:rPr lang="en-US" dirty="0"/>
              <a:t> </a:t>
            </a:r>
            <a:r>
              <a:rPr lang="en-US" dirty="0" smtClean="0"/>
              <a:t>(issuer of payment cards that were compromised in the breach) sued.</a:t>
            </a:r>
          </a:p>
          <a:p>
            <a:r>
              <a:rPr lang="en-US" dirty="0" smtClean="0"/>
              <a:t>Claims included:  negligence, negligence </a:t>
            </a:r>
            <a:r>
              <a:rPr lang="en-US" i="1" dirty="0" smtClean="0"/>
              <a:t>per se</a:t>
            </a:r>
            <a:r>
              <a:rPr lang="en-US" dirty="0" smtClean="0"/>
              <a:t>, and violation </a:t>
            </a:r>
            <a:r>
              <a:rPr lang="en-US" dirty="0"/>
              <a:t>of Washington Revised Code </a:t>
            </a:r>
            <a:r>
              <a:rPr lang="en-US" dirty="0" smtClean="0"/>
              <a:t>19.255.020.</a:t>
            </a:r>
            <a:endParaRPr lang="en-US" dirty="0"/>
          </a:p>
          <a:p>
            <a:pPr lvl="1"/>
            <a:r>
              <a:rPr lang="en-US" dirty="0" smtClean="0"/>
              <a:t>Negligence </a:t>
            </a:r>
            <a:r>
              <a:rPr lang="en-US" i="1" dirty="0" smtClean="0"/>
              <a:t>per se </a:t>
            </a:r>
            <a:r>
              <a:rPr lang="en-US" dirty="0" smtClean="0"/>
              <a:t>dismissed (no separate cause of action in WA).</a:t>
            </a:r>
          </a:p>
          <a:p>
            <a:pPr lvl="1"/>
            <a:r>
              <a:rPr lang="en-US" dirty="0" smtClean="0"/>
              <a:t>No common law duty to prevent criminal act of third party, because no special relationship and no allegation of affirmative act by Eddie Bauer that put </a:t>
            </a:r>
            <a:r>
              <a:rPr lang="en-US" dirty="0" err="1" smtClean="0"/>
              <a:t>Veridian</a:t>
            </a:r>
            <a:r>
              <a:rPr lang="en-US" dirty="0" smtClean="0"/>
              <a:t> in peril.</a:t>
            </a:r>
          </a:p>
          <a:p>
            <a:pPr lvl="1"/>
            <a:r>
              <a:rPr lang="en-US" dirty="0" smtClean="0"/>
              <a:t>BUT…</a:t>
            </a:r>
            <a:endParaRPr lang="en-US" dirty="0"/>
          </a:p>
        </p:txBody>
      </p:sp>
    </p:spTree>
    <p:extLst>
      <p:ext uri="{BB962C8B-B14F-4D97-AF65-F5344CB8AC3E}">
        <p14:creationId xmlns:p14="http://schemas.microsoft.com/office/powerpoint/2010/main" val="1284405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Eddie Bauer </a:t>
            </a:r>
            <a:r>
              <a:rPr lang="en-US" dirty="0" smtClean="0"/>
              <a:t>(cont’d)</a:t>
            </a:r>
            <a:endParaRPr lang="en-US" i="1" dirty="0"/>
          </a:p>
        </p:txBody>
      </p:sp>
      <p:sp>
        <p:nvSpPr>
          <p:cNvPr id="3" name="Content Placeholder 2"/>
          <p:cNvSpPr>
            <a:spLocks noGrp="1"/>
          </p:cNvSpPr>
          <p:nvPr>
            <p:ph idx="1"/>
          </p:nvPr>
        </p:nvSpPr>
        <p:spPr/>
        <p:txBody>
          <a:bodyPr/>
          <a:lstStyle/>
          <a:p>
            <a:r>
              <a:rPr lang="en-US" dirty="0" smtClean="0"/>
              <a:t>Washington </a:t>
            </a:r>
            <a:r>
              <a:rPr lang="en-US" dirty="0"/>
              <a:t>Revised </a:t>
            </a:r>
            <a:r>
              <a:rPr lang="en-US" dirty="0" smtClean="0"/>
              <a:t>Code 19.255.020</a:t>
            </a:r>
          </a:p>
          <a:p>
            <a:pPr lvl="1"/>
            <a:r>
              <a:rPr lang="en-US" dirty="0" smtClean="0"/>
              <a:t>Imposes liability on businesses that fail to exercise reasonable care against unauthorized access of unencrypted credit or debit card information, where failure to exercise reasonable care is the proximate cause of a breach.</a:t>
            </a:r>
          </a:p>
          <a:p>
            <a:pPr lvl="1"/>
            <a:r>
              <a:rPr lang="en-US" dirty="0" smtClean="0"/>
              <a:t>Such businesses must reimburse financial institutions for the reasonable actual costs related to reissuance of credit cards and debit cards.</a:t>
            </a:r>
          </a:p>
          <a:p>
            <a:pPr lvl="1"/>
            <a:r>
              <a:rPr lang="en-US" dirty="0" smtClean="0"/>
              <a:t>Plaintiffs can recover attorneys’ fees and costs.</a:t>
            </a:r>
          </a:p>
          <a:p>
            <a:r>
              <a:rPr lang="en-US" dirty="0" err="1" smtClean="0"/>
              <a:t>Veridian</a:t>
            </a:r>
            <a:r>
              <a:rPr lang="en-US" dirty="0"/>
              <a:t> </a:t>
            </a:r>
            <a:r>
              <a:rPr lang="en-US" dirty="0" smtClean="0"/>
              <a:t>had a cause of action under Section 19.255.020.</a:t>
            </a:r>
          </a:p>
          <a:p>
            <a:r>
              <a:rPr lang="en-US" dirty="0" err="1" smtClean="0"/>
              <a:t>Veridian’s</a:t>
            </a:r>
            <a:r>
              <a:rPr lang="en-US" dirty="0" smtClean="0"/>
              <a:t> </a:t>
            </a:r>
            <a:r>
              <a:rPr lang="en-US" dirty="0"/>
              <a:t>negligence claim could proceed </a:t>
            </a:r>
            <a:r>
              <a:rPr lang="en-US" dirty="0" smtClean="0"/>
              <a:t>because Eddie Bauer owed </a:t>
            </a:r>
            <a:r>
              <a:rPr lang="en-US" dirty="0" err="1" smtClean="0"/>
              <a:t>Veridian</a:t>
            </a:r>
            <a:r>
              <a:rPr lang="en-US" dirty="0" smtClean="0"/>
              <a:t> a duty of reasonable care predicated </a:t>
            </a:r>
            <a:r>
              <a:rPr lang="en-US" dirty="0"/>
              <a:t>on Section </a:t>
            </a:r>
            <a:r>
              <a:rPr lang="en-US" dirty="0" smtClean="0"/>
              <a:t>19.255.020.</a:t>
            </a:r>
            <a:endParaRPr lang="en-US" dirty="0"/>
          </a:p>
        </p:txBody>
      </p:sp>
    </p:spTree>
    <p:extLst>
      <p:ext uri="{BB962C8B-B14F-4D97-AF65-F5344CB8AC3E}">
        <p14:creationId xmlns:p14="http://schemas.microsoft.com/office/powerpoint/2010/main" val="523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of Law</a:t>
            </a:r>
            <a:endParaRPr lang="en-US" dirty="0"/>
          </a:p>
        </p:txBody>
      </p:sp>
      <p:sp>
        <p:nvSpPr>
          <p:cNvPr id="3" name="Content Placeholder 2"/>
          <p:cNvSpPr>
            <a:spLocks noGrp="1"/>
          </p:cNvSpPr>
          <p:nvPr>
            <p:ph idx="1"/>
          </p:nvPr>
        </p:nvSpPr>
        <p:spPr/>
        <p:txBody>
          <a:bodyPr/>
          <a:lstStyle/>
          <a:p>
            <a:r>
              <a:rPr lang="en-US" dirty="0" smtClean="0"/>
              <a:t>Because duty can be predicated on state law, which state’s law controls may impact the claims available.</a:t>
            </a:r>
          </a:p>
          <a:p>
            <a:r>
              <a:rPr lang="en-US" dirty="0" smtClean="0"/>
              <a:t>In </a:t>
            </a:r>
            <a:r>
              <a:rPr lang="en-US" i="1" dirty="0" smtClean="0"/>
              <a:t>Eddie Bauer</a:t>
            </a:r>
            <a:r>
              <a:rPr lang="en-US" dirty="0" smtClean="0"/>
              <a:t>, Eddie Bauer sought to avoid application of Washington law (its home state).  Eddie Bauer argued that the location of the harmful act was unknown because the cyber criminals were not identified.</a:t>
            </a:r>
          </a:p>
          <a:p>
            <a:r>
              <a:rPr lang="en-US" dirty="0" smtClean="0"/>
              <a:t>The court rejected this argument, noting that the alleged negligent act was the failure of Eddie Bauer to exercise reasonable care to safeguard the credit and debit card information.</a:t>
            </a:r>
            <a:endParaRPr lang="en-US" dirty="0"/>
          </a:p>
        </p:txBody>
      </p:sp>
    </p:spTree>
    <p:extLst>
      <p:ext uri="{BB962C8B-B14F-4D97-AF65-F5344CB8AC3E}">
        <p14:creationId xmlns:p14="http://schemas.microsoft.com/office/powerpoint/2010/main" val="858195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Biometric Information Privacy Act (“BIPA</a:t>
            </a:r>
            <a:r>
              <a:rPr lang="en-US" sz="1100" dirty="0"/>
              <a:t> </a:t>
            </a:r>
            <a:r>
              <a:rPr lang="en-US" dirty="0" smtClean="0"/>
              <a:t>”)</a:t>
            </a:r>
            <a:endParaRPr lang="en-US" dirty="0"/>
          </a:p>
        </p:txBody>
      </p:sp>
      <p:sp>
        <p:nvSpPr>
          <p:cNvPr id="3" name="Content Placeholder 2"/>
          <p:cNvSpPr>
            <a:spLocks noGrp="1"/>
          </p:cNvSpPr>
          <p:nvPr>
            <p:ph idx="1"/>
          </p:nvPr>
        </p:nvSpPr>
        <p:spPr/>
        <p:txBody>
          <a:bodyPr/>
          <a:lstStyle/>
          <a:p>
            <a:r>
              <a:rPr lang="en-US" dirty="0" smtClean="0"/>
              <a:t>Illinois:  740 </a:t>
            </a:r>
            <a:r>
              <a:rPr lang="en-US" dirty="0"/>
              <a:t>Ill. Comp. Stat. 14/15(e</a:t>
            </a:r>
            <a:r>
              <a:rPr lang="en-US" dirty="0" smtClean="0"/>
              <a:t>)</a:t>
            </a:r>
          </a:p>
          <a:p>
            <a:pPr lvl="1"/>
            <a:r>
              <a:rPr lang="en-US" dirty="0" smtClean="0"/>
              <a:t>Protects </a:t>
            </a:r>
            <a:r>
              <a:rPr lang="en-US" dirty="0"/>
              <a:t>biometric identifiers, such as fingerprints and face </a:t>
            </a:r>
            <a:r>
              <a:rPr lang="en-US" dirty="0" smtClean="0"/>
              <a:t>scans.</a:t>
            </a:r>
          </a:p>
          <a:p>
            <a:pPr lvl="1"/>
            <a:r>
              <a:rPr lang="en-US" dirty="0" smtClean="0"/>
              <a:t>Imposes notification and consent requirements.  Also, companies must use “reasonable standard of care” to protect this information.</a:t>
            </a:r>
          </a:p>
          <a:p>
            <a:pPr lvl="1"/>
            <a:r>
              <a:rPr lang="en-US" dirty="0" smtClean="0"/>
              <a:t>Private right of action:  $1,000 per negligent occurrence; $5,000 per intentional/reckless occurrence.</a:t>
            </a:r>
          </a:p>
          <a:p>
            <a:pPr lvl="1"/>
            <a:r>
              <a:rPr lang="en-US" dirty="0" smtClean="0"/>
              <a:t>Plaintiffs must allege some actual harm. </a:t>
            </a:r>
            <a:r>
              <a:rPr lang="en-US" i="1" dirty="0" err="1"/>
              <a:t>Rosenbach</a:t>
            </a:r>
            <a:r>
              <a:rPr lang="en-US" i="1" dirty="0"/>
              <a:t> v. Six Flags </a:t>
            </a:r>
            <a:r>
              <a:rPr lang="en-US" i="1" dirty="0" err="1" smtClean="0"/>
              <a:t>Entm’t</a:t>
            </a:r>
            <a:r>
              <a:rPr lang="en-US" i="1" dirty="0" smtClean="0"/>
              <a:t> </a:t>
            </a:r>
            <a:r>
              <a:rPr lang="en-US" i="1" dirty="0"/>
              <a:t>Corp.</a:t>
            </a:r>
            <a:r>
              <a:rPr lang="en-US" dirty="0"/>
              <a:t>, 2017 WL </a:t>
            </a:r>
            <a:r>
              <a:rPr lang="en-US" dirty="0" smtClean="0"/>
              <a:t>6523910 (</a:t>
            </a:r>
            <a:r>
              <a:rPr lang="en-US" dirty="0"/>
              <a:t>Ill. App. Ct. Dec. 21, 2017</a:t>
            </a:r>
            <a:r>
              <a:rPr lang="en-US" dirty="0" smtClean="0"/>
              <a:t>).</a:t>
            </a:r>
            <a:endParaRPr lang="en-US" dirty="0"/>
          </a:p>
          <a:p>
            <a:pPr lvl="1"/>
            <a:endParaRPr lang="en-US" dirty="0" smtClean="0"/>
          </a:p>
          <a:p>
            <a:pPr lvl="2"/>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9126" y="4389781"/>
            <a:ext cx="2805622" cy="157458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3258" y="4389781"/>
            <a:ext cx="2360636" cy="1574584"/>
          </a:xfrm>
          <a:prstGeom prst="rect">
            <a:avLst/>
          </a:prstGeom>
        </p:spPr>
      </p:pic>
    </p:spTree>
    <p:extLst>
      <p:ext uri="{BB962C8B-B14F-4D97-AF65-F5344CB8AC3E}">
        <p14:creationId xmlns:p14="http://schemas.microsoft.com/office/powerpoint/2010/main" val="1626148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Associated With Statutory Claims</a:t>
            </a:r>
            <a:endParaRPr lang="en-US" dirty="0"/>
          </a:p>
        </p:txBody>
      </p:sp>
      <p:sp>
        <p:nvSpPr>
          <p:cNvPr id="3" name="Content Placeholder 2"/>
          <p:cNvSpPr>
            <a:spLocks noGrp="1"/>
          </p:cNvSpPr>
          <p:nvPr>
            <p:ph idx="1"/>
          </p:nvPr>
        </p:nvSpPr>
        <p:spPr/>
        <p:txBody>
          <a:bodyPr/>
          <a:lstStyle/>
          <a:p>
            <a:r>
              <a:rPr lang="en-US" dirty="0" smtClean="0"/>
              <a:t>Statutes may provide right to fee-shifting or liquidated damages.</a:t>
            </a:r>
          </a:p>
          <a:p>
            <a:r>
              <a:rPr lang="en-US" dirty="0" smtClean="0"/>
              <a:t>Statute may support plaintiff’s negligence claim (by establishing duty or the applicable standard of care).</a:t>
            </a:r>
          </a:p>
          <a:p>
            <a:r>
              <a:rPr lang="en-US" dirty="0" smtClean="0"/>
              <a:t>Violation (or allegations thereof) may result in denial of coverage if the relevant policy excludes coverage for statutory violations.</a:t>
            </a:r>
          </a:p>
          <a:p>
            <a:r>
              <a:rPr lang="en-US" dirty="0" smtClean="0"/>
              <a:t>Benefit?</a:t>
            </a:r>
          </a:p>
          <a:p>
            <a:pPr lvl="1"/>
            <a:r>
              <a:rPr lang="en-US" dirty="0" smtClean="0"/>
              <a:t>Some states provide safe harbors for companies that </a:t>
            </a:r>
            <a:r>
              <a:rPr lang="en-US" dirty="0"/>
              <a:t>implement encryption programs or take other recognized steps to safeguard consumer </a:t>
            </a:r>
            <a:r>
              <a:rPr lang="en-US" dirty="0" smtClean="0"/>
              <a:t>data.</a:t>
            </a:r>
            <a:endParaRPr lang="en-US" dirty="0"/>
          </a:p>
        </p:txBody>
      </p:sp>
    </p:spTree>
    <p:extLst>
      <p:ext uri="{BB962C8B-B14F-4D97-AF65-F5344CB8AC3E}">
        <p14:creationId xmlns:p14="http://schemas.microsoft.com/office/powerpoint/2010/main" val="2061908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Breach Disclosure Statutes</a:t>
            </a:r>
            <a:endParaRPr lang="en-US" dirty="0"/>
          </a:p>
        </p:txBody>
      </p:sp>
      <p:sp>
        <p:nvSpPr>
          <p:cNvPr id="3" name="Content Placeholder 2"/>
          <p:cNvSpPr>
            <a:spLocks noGrp="1"/>
          </p:cNvSpPr>
          <p:nvPr>
            <p:ph idx="1"/>
          </p:nvPr>
        </p:nvSpPr>
        <p:spPr/>
        <p:txBody>
          <a:bodyPr/>
          <a:lstStyle/>
          <a:p>
            <a:r>
              <a:rPr lang="en-US" dirty="0" smtClean="0"/>
              <a:t>Exist in nearly all states in some form.</a:t>
            </a:r>
          </a:p>
          <a:p>
            <a:r>
              <a:rPr lang="en-US" dirty="0" smtClean="0"/>
              <a:t>Reporting obligation:</a:t>
            </a:r>
          </a:p>
          <a:p>
            <a:pPr lvl="1"/>
            <a:r>
              <a:rPr lang="en-US" dirty="0" smtClean="0"/>
              <a:t>At a minimum, notice to consumers reasonably believed to have been affected.</a:t>
            </a:r>
          </a:p>
          <a:p>
            <a:pPr lvl="1"/>
            <a:r>
              <a:rPr lang="en-US" dirty="0" smtClean="0"/>
              <a:t>Upon meeting certain thresholds (usually of quantity of people affected), the company may also be required to report to the state attorney general and/or credit reporting agencies.</a:t>
            </a:r>
          </a:p>
          <a:p>
            <a:r>
              <a:rPr lang="en-US" dirty="0" smtClean="0"/>
              <a:t>Some states require companies to offer free credit monitoring services to affected consumers if certain sensitive information is involved.</a:t>
            </a:r>
          </a:p>
          <a:p>
            <a:r>
              <a:rPr lang="en-US" dirty="0" smtClean="0"/>
              <a:t>Similar obligations may apply under federal law (</a:t>
            </a:r>
            <a:r>
              <a:rPr lang="en-US" i="1" dirty="0" smtClean="0"/>
              <a:t>e.g.</a:t>
            </a:r>
            <a:r>
              <a:rPr lang="en-US" dirty="0" smtClean="0"/>
              <a:t>, HIPAA).</a:t>
            </a:r>
          </a:p>
          <a:p>
            <a:endParaRPr lang="en-US" dirty="0" smtClean="0"/>
          </a:p>
          <a:p>
            <a:pPr lvl="2"/>
            <a:endParaRPr lang="en-US" dirty="0"/>
          </a:p>
        </p:txBody>
      </p:sp>
    </p:spTree>
    <p:extLst>
      <p:ext uri="{BB962C8B-B14F-4D97-AF65-F5344CB8AC3E}">
        <p14:creationId xmlns:p14="http://schemas.microsoft.com/office/powerpoint/2010/main" val="580447777"/>
      </p:ext>
    </p:extLst>
  </p:cSld>
  <p:clrMapOvr>
    <a:masterClrMapping/>
  </p:clrMapOvr>
</p:sld>
</file>

<file path=ppt/theme/theme1.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5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52"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 Slide">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5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52" charset="-128"/>
          </a:defRPr>
        </a:defPPr>
      </a:lstStyle>
    </a:lnDef>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2329</Words>
  <Application>Microsoft Office PowerPoint</Application>
  <PresentationFormat>On-screen Show (4:3)</PresentationFormat>
  <Paragraphs>166</Paragraphs>
  <Slides>25</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Wingdings</vt:lpstr>
      <vt:lpstr>ヒラギノ角ゴ Pro W3</vt:lpstr>
      <vt:lpstr>2_Custom Design</vt:lpstr>
      <vt:lpstr>Text Slide</vt:lpstr>
      <vt:lpstr>Insuring Against The Risk Of Privacy Claims That Follow A Data Breach</vt:lpstr>
      <vt:lpstr>What Could Possibly Go Wrong?</vt:lpstr>
      <vt:lpstr>One Example (Of Many):  Privacy Litigation</vt:lpstr>
      <vt:lpstr>Eddie Bauer</vt:lpstr>
      <vt:lpstr>Eddie Bauer (cont’d)</vt:lpstr>
      <vt:lpstr>Choice of Law</vt:lpstr>
      <vt:lpstr>Biometric Information Privacy Act (“BIPA ”)</vt:lpstr>
      <vt:lpstr>Risks Associated With Statutory Claims</vt:lpstr>
      <vt:lpstr>Breach Disclosure Statutes</vt:lpstr>
      <vt:lpstr>Types Of Coverage Available</vt:lpstr>
      <vt:lpstr>Types of Policies that Might Cover Privacy Claims </vt:lpstr>
      <vt:lpstr>Privacy Claim Coverage Under CGL Policies</vt:lpstr>
      <vt:lpstr>Coverage B (cont’d)</vt:lpstr>
      <vt:lpstr>Coverage B (cont’d)</vt:lpstr>
      <vt:lpstr>Coverage B (cont’d)</vt:lpstr>
      <vt:lpstr>Coverage B (cont’d)</vt:lpstr>
      <vt:lpstr>Privacy Claim Coverage Under CGL Policies</vt:lpstr>
      <vt:lpstr>Evolution of the ISO Forms</vt:lpstr>
      <vt:lpstr>Other Policies that May Cover Certain Cyber Risks</vt:lpstr>
      <vt:lpstr>Other Policies that May Cover Certain Cyber Risks (cont’d)</vt:lpstr>
      <vt:lpstr>Cyber Policies</vt:lpstr>
      <vt:lpstr>Pitfalls of Cyber Policies</vt:lpstr>
      <vt:lpstr>Coverage Takeaways</vt:lpstr>
      <vt:lpstr>Maximize Coverage For Privacy Claims</vt:lpstr>
      <vt:lpstr>Contact Information </vt:lpstr>
    </vt:vector>
  </TitlesOfParts>
  <Company>mark morton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Delaware Developments: The New Rules for 2009</dc:title>
  <dc:creator>Brandon McCune</dc:creator>
  <cp:lastModifiedBy>Brandon McCune</cp:lastModifiedBy>
  <cp:revision>641</cp:revision>
  <cp:lastPrinted>2018-04-10T14:29:41Z</cp:lastPrinted>
  <dcterms:modified xsi:type="dcterms:W3CDTF">2018-04-12T13:19:10Z</dcterms:modified>
</cp:coreProperties>
</file>