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510" r:id="rId3"/>
    <p:sldId id="502" r:id="rId4"/>
    <p:sldId id="503" r:id="rId5"/>
    <p:sldId id="505" r:id="rId6"/>
    <p:sldId id="506" r:id="rId7"/>
    <p:sldId id="504" r:id="rId8"/>
    <p:sldId id="493" r:id="rId9"/>
    <p:sldId id="507" r:id="rId10"/>
    <p:sldId id="501" r:id="rId11"/>
    <p:sldId id="494" r:id="rId12"/>
    <p:sldId id="492" r:id="rId13"/>
    <p:sldId id="509" r:id="rId14"/>
    <p:sldId id="500" r:id="rId15"/>
    <p:sldId id="32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8">
          <p15:clr>
            <a:srgbClr val="A4A3A4"/>
          </p15:clr>
        </p15:guide>
        <p15:guide id="2" pos="4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40"/>
    <p:restoredTop sz="86705" autoAdjust="0"/>
  </p:normalViewPr>
  <p:slideViewPr>
    <p:cSldViewPr snapToGrid="0" snapToObjects="1">
      <p:cViewPr varScale="1">
        <p:scale>
          <a:sx n="77" d="100"/>
          <a:sy n="77" d="100"/>
        </p:scale>
        <p:origin x="1997" y="43"/>
      </p:cViewPr>
      <p:guideLst>
        <p:guide orient="horz" pos="1078"/>
        <p:guide pos="42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2376" y="-2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37F3F-3EEB-7E47-8F1A-1CB07A30521C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26C48-0622-6240-B9F3-339455DB9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78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867E8-6A4E-1743-9D41-872256B1BC82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29147-1C60-7F42-BE06-8B33044C7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83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9147-1C60-7F42-BE06-8B33044C7D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2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9147-1C60-7F42-BE06-8B33044C7D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0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723900"/>
            <a:ext cx="4521200" cy="3390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009775"/>
            <a:ext cx="5486400" cy="6448425"/>
          </a:xfrm>
        </p:spPr>
        <p:txBody>
          <a:bodyPr/>
          <a:lstStyle/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9147-1C60-7F42-BE06-8B33044C7D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38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9147-1C60-7F42-BE06-8B33044C7D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89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9147-1C60-7F42-BE06-8B33044C7D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37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9147-1C60-7F42-BE06-8B33044C7D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01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9147-1C60-7F42-BE06-8B33044C7D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69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9147-1C60-7F42-BE06-8B33044C7D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5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9147-1C60-7F42-BE06-8B33044C7D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99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2908300" cy="218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3100" y="2867025"/>
            <a:ext cx="5486400" cy="5591175"/>
          </a:xfrm>
        </p:spPr>
        <p:txBody>
          <a:bodyPr/>
          <a:lstStyle/>
          <a:p>
            <a:r>
              <a:rPr lang="en-US" sz="1400" dirty="0">
                <a:latin typeface="Times New Roman"/>
                <a:cs typeface="Times New Roman"/>
              </a:rPr>
              <a:t>Property cases:</a:t>
            </a:r>
          </a:p>
          <a:p>
            <a:r>
              <a:rPr lang="en-US" sz="1400" dirty="0">
                <a:latin typeface="Times New Roman"/>
                <a:cs typeface="Times New Roman"/>
              </a:rPr>
              <a:t>-America Online v St Paul Mercury – corrupted computer data not “tangible property” (computers not physically damaged)</a:t>
            </a:r>
          </a:p>
          <a:p>
            <a:r>
              <a:rPr lang="en-US" sz="1400" dirty="0">
                <a:latin typeface="Times New Roman"/>
                <a:cs typeface="Times New Roman"/>
              </a:rPr>
              <a:t>-contrast with American Guarantee v Ingram Micro – cover for power outage – physical damage can mean loss of use</a:t>
            </a:r>
          </a:p>
          <a:p>
            <a:r>
              <a:rPr lang="en-US" sz="1400" dirty="0">
                <a:latin typeface="Times New Roman"/>
                <a:cs typeface="Times New Roman"/>
              </a:rPr>
              <a:t>-and Ashland Hospital – “direct physical loss” covered when data no longer reliable due to heat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Times New Roman"/>
                <a:cs typeface="Times New Roman"/>
              </a:rPr>
              <a:t>-</a:t>
            </a:r>
            <a:r>
              <a:rPr lang="en-US" sz="1400" dirty="0" err="1">
                <a:latin typeface="Times New Roman"/>
                <a:cs typeface="Times New Roman"/>
              </a:rPr>
              <a:t>Eyeblaster</a:t>
            </a:r>
            <a:r>
              <a:rPr lang="en-US" sz="1400" dirty="0">
                <a:latin typeface="Times New Roman"/>
                <a:cs typeface="Times New Roman"/>
              </a:rPr>
              <a:t> v Federal Ins. – loss of use of computer is loss of tangible property</a:t>
            </a:r>
          </a:p>
          <a:p>
            <a:endParaRPr lang="en-US" sz="1400" dirty="0">
              <a:latin typeface="Times New Roman"/>
              <a:cs typeface="Times New Roman"/>
            </a:endParaRPr>
          </a:p>
          <a:p>
            <a:r>
              <a:rPr lang="en-US" sz="1400" dirty="0">
                <a:latin typeface="Times New Roman"/>
                <a:cs typeface="Times New Roman"/>
              </a:rPr>
              <a:t>Crime cases:</a:t>
            </a:r>
          </a:p>
          <a:p>
            <a:r>
              <a:rPr lang="en-US" sz="1400" dirty="0">
                <a:latin typeface="Times New Roman"/>
                <a:cs typeface="Times New Roman"/>
              </a:rPr>
              <a:t>Metro Brokers v Transportation Ins. – no coverage when hacker used virus to transfer funds because forgery needed check or draft and name signing</a:t>
            </a:r>
          </a:p>
          <a:p>
            <a:endParaRPr lang="en-US" sz="1400" dirty="0">
              <a:latin typeface="Times New Roman"/>
              <a:cs typeface="Times New Roman"/>
            </a:endParaRPr>
          </a:p>
          <a:p>
            <a:r>
              <a:rPr lang="en-US" sz="1400" dirty="0">
                <a:latin typeface="Times New Roman"/>
                <a:cs typeface="Times New Roman"/>
              </a:rPr>
              <a:t>Privacy injury liability:</a:t>
            </a:r>
          </a:p>
          <a:p>
            <a:r>
              <a:rPr lang="en-US" sz="1400" dirty="0">
                <a:latin typeface="Times New Roman"/>
                <a:cs typeface="Times New Roman"/>
              </a:rPr>
              <a:t>-Zurich v Sony – no ‘publication’ when hackers released data online – but would be if Sony had done it itself</a:t>
            </a:r>
          </a:p>
          <a:p>
            <a:r>
              <a:rPr lang="en-US" sz="1400" dirty="0">
                <a:latin typeface="Times New Roman"/>
                <a:cs typeface="Times New Roman"/>
              </a:rPr>
              <a:t>-Recall Total Information v Federal – no coverage for “injury” when data fell off a truck because not “publication” as no access</a:t>
            </a:r>
          </a:p>
          <a:p>
            <a:r>
              <a:rPr lang="en-US" sz="1400" dirty="0">
                <a:latin typeface="Times New Roman"/>
                <a:cs typeface="Times New Roman"/>
              </a:rPr>
              <a:t>-contrast with Oscines v Mt Hood Ins – coverage when third party hacker puts customers music libraries online because “published” (access not required)</a:t>
            </a:r>
          </a:p>
          <a:p>
            <a:r>
              <a:rPr lang="en-US" sz="1400" dirty="0">
                <a:latin typeface="Times New Roman"/>
                <a:cs typeface="Times New Roman"/>
              </a:rPr>
              <a:t>-Travelers Indemnity v Portal Healthcare – coverage for health records accidentally online – published regardless of evidence of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9147-1C60-7F42-BE06-8B33044C7D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71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9147-1C60-7F42-BE06-8B33044C7D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34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673600" cy="3505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933699"/>
            <a:ext cx="5486400" cy="5751513"/>
          </a:xfrm>
        </p:spPr>
        <p:txBody>
          <a:bodyPr/>
          <a:lstStyle/>
          <a:p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9147-1C60-7F42-BE06-8B33044C7D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3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368300"/>
            <a:ext cx="3479800" cy="2609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1035050"/>
            <a:ext cx="5486400" cy="7423150"/>
          </a:xfrm>
        </p:spPr>
        <p:txBody>
          <a:bodyPr/>
          <a:lstStyle/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9147-1C60-7F42-BE06-8B33044C7D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37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2438400" cy="1828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2514600"/>
            <a:ext cx="5486400" cy="6438900"/>
          </a:xfrm>
        </p:spPr>
        <p:txBody>
          <a:bodyPr/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narrow definition of covered losses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State Bank of Bellingham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Insurer argued ”computer systems fraud” did not cover spam virus which resulted in employee doing wire transfer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-insurer said loss resulting from employee policy violations, not computers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-coverage attached under MN concurrent cause doctrine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Apache v Great American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-using fake nearly similar email ID made bank employee do wire transfer to fraudster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-no coverage for fraud “directly from use of computer” because bank failed to investigate ID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shoe-horn claims into definitions of loss:</a:t>
            </a: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Eyeblaster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infected its client with virus – was a “wrongful act” even though placing of online ad intentional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 Federal Recovery Services – records holder withheld data to get payment, was sued, and not covered because none of allegations involved E&amp;O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coverage scope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-privacy injury in PF Chang’s case not covered when restaurant charged a fee from its credit card processor due to credit cards published on the net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Insurer mandated standards: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Cottage Health case – insurer alleged it wanted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defence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costs back for failure to follow minimum data privacy standards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9147-1C60-7F42-BE06-8B33044C7D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38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29147-1C60-7F42-BE06-8B33044C7D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038" y="2130425"/>
            <a:ext cx="7777162" cy="1470025"/>
          </a:xfrm>
        </p:spPr>
        <p:txBody>
          <a:bodyPr lIns="0" tIns="0" rIns="0" bIns="0" anchor="t">
            <a:normAutofit/>
          </a:bodyPr>
          <a:lstStyle>
            <a:lvl1pPr algn="l">
              <a:defRPr sz="36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 lIns="0" bIns="0">
            <a:normAutofit/>
          </a:bodyPr>
          <a:lstStyle>
            <a:lvl1pPr marL="0" indent="0" algn="l">
              <a:buNone/>
              <a:defRPr sz="1800" b="1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561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AE53F-E227-A345-A672-286B2CEC4DE6}" type="datetimeFigureOut">
              <a:rPr lang="en-US"/>
              <a:pPr/>
              <a:t>4/12/2018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87" y="6495561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561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1325"/>
            <a:ext cx="2057400" cy="4414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1325"/>
            <a:ext cx="6019800" cy="4414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 marL="228600" indent="-228600">
              <a:defRPr sz="2400" spc="-100">
                <a:latin typeface="Gill Sans"/>
                <a:cs typeface="Palatino Linotype"/>
              </a:defRPr>
            </a:lvl1pPr>
            <a:lvl2pPr marL="455613" indent="-227013">
              <a:defRPr sz="2400" spc="-100">
                <a:latin typeface="Gill Sans"/>
                <a:cs typeface="Palatino Linotype"/>
              </a:defRPr>
            </a:lvl2pPr>
            <a:lvl3pPr marL="684213" indent="-228600">
              <a:defRPr sz="2400" spc="-100">
                <a:latin typeface="Gill Sans"/>
                <a:cs typeface="Palatino Linotype"/>
              </a:defRPr>
            </a:lvl3pPr>
            <a:lvl4pPr marL="911225" indent="-227013">
              <a:defRPr spc="-100">
                <a:latin typeface="Gill Sans"/>
                <a:cs typeface="Palatino Linotype"/>
              </a:defRPr>
            </a:lvl4pPr>
            <a:lvl5pPr marL="1139825" indent="-228600">
              <a:defRPr spc="-100">
                <a:latin typeface="Gill Sans"/>
                <a:cs typeface="Palatino Linotype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808913" cy="1362075"/>
          </a:xfrm>
        </p:spPr>
        <p:txBody>
          <a:bodyPr anchor="t">
            <a:normAutofit/>
          </a:bodyPr>
          <a:lstStyle>
            <a:lvl1pPr algn="l">
              <a:defRPr sz="3600" b="0" i="0" cap="none"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2906713"/>
            <a:ext cx="7813675" cy="1400017"/>
          </a:xfr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711325"/>
            <a:ext cx="3814762" cy="4414838"/>
          </a:xfrm>
        </p:spPr>
        <p:txBody>
          <a:bodyPr lIns="0" tIns="0" rIns="0" bIns="0"/>
          <a:lstStyle>
            <a:lvl1pPr>
              <a:defRPr sz="2400" b="0" i="0">
                <a:latin typeface="Palatino Linotype"/>
                <a:cs typeface="Palatino Linotype"/>
              </a:defRPr>
            </a:lvl1pPr>
            <a:lvl2pPr>
              <a:defRPr sz="2400" b="0" i="0">
                <a:latin typeface="Palatino Linotype"/>
                <a:cs typeface="Palatino Linotype"/>
              </a:defRPr>
            </a:lvl2pPr>
            <a:lvl3pPr>
              <a:defRPr sz="1800" b="0" i="0">
                <a:latin typeface="Palatino Linotype"/>
                <a:cs typeface="Palatino Linotype"/>
              </a:defRPr>
            </a:lvl3pPr>
            <a:lvl4pPr>
              <a:defRPr sz="1800" b="0" i="0">
                <a:latin typeface="Palatino Linotype"/>
                <a:cs typeface="Palatino Linotype"/>
              </a:defRPr>
            </a:lvl4pPr>
            <a:lvl5pPr>
              <a:defRPr sz="1800" b="0" i="0">
                <a:latin typeface="Palatino Linotype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990" y="1711325"/>
            <a:ext cx="3883809" cy="4414838"/>
          </a:xfrm>
        </p:spPr>
        <p:txBody>
          <a:bodyPr lIns="0" tIns="0" rIns="0"/>
          <a:lstStyle>
            <a:lvl1pPr>
              <a:defRPr sz="2400" b="0" i="0">
                <a:latin typeface="Palatino Linotype"/>
                <a:cs typeface="Palatino Linotype"/>
              </a:defRPr>
            </a:lvl1pPr>
            <a:lvl2pPr>
              <a:defRPr sz="2400" b="0" i="0">
                <a:latin typeface="Palatino Linotype"/>
                <a:cs typeface="Palatino Linotype"/>
              </a:defRPr>
            </a:lvl2pPr>
            <a:lvl3pPr>
              <a:defRPr sz="1800" b="0" i="0">
                <a:latin typeface="Palatino Linotype"/>
                <a:cs typeface="Palatino Linotype"/>
              </a:defRPr>
            </a:lvl3pPr>
            <a:lvl4pPr>
              <a:defRPr sz="1800" b="0" i="0">
                <a:latin typeface="Palatino Linotype"/>
                <a:cs typeface="Palatino Linotype"/>
              </a:defRPr>
            </a:lvl4pPr>
            <a:lvl5pPr>
              <a:defRPr sz="1800" b="0" i="0">
                <a:latin typeface="Palatino Linotype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4/12/2018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180484"/>
            <a:ext cx="2784475" cy="88739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19140"/>
            <a:ext cx="5111750" cy="45291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8" y="2198139"/>
            <a:ext cx="2784475" cy="40501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505022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rgbClr val="000000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1750372"/>
            <a:ext cx="7772349" cy="38884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071760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Queens ppt artwork B.ai"/>
          <p:cNvPicPr>
            <a:picLocks noChangeAspect="1"/>
          </p:cNvPicPr>
          <p:nvPr userDrawn="1"/>
        </p:nvPicPr>
        <p:blipFill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5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136973"/>
            <a:ext cx="6122987" cy="944387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711324"/>
            <a:ext cx="8005762" cy="441483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561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AE53F-E227-A345-A672-286B2CEC4DE6}" type="datetimeFigureOut">
              <a:rPr lang="en-US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87" y="6495561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561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7617-F04D-2D48-8B5D-62F0364B9B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7010400" y="136973"/>
            <a:ext cx="1676400" cy="10545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457200" rtl="0" eaLnBrk="1" latinLnBrk="0" hangingPunct="1">
        <a:lnSpc>
          <a:spcPts val="2400"/>
        </a:lnSpc>
        <a:spcBef>
          <a:spcPct val="0"/>
        </a:spcBef>
        <a:buNone/>
        <a:defRPr sz="2400" b="0" i="0" kern="1200">
          <a:solidFill>
            <a:schemeClr val="accent1"/>
          </a:solidFill>
          <a:latin typeface="Gill Sans SemiBold"/>
          <a:ea typeface="+mj-ea"/>
          <a:cs typeface="Gill Sans SemiBold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spc="-100">
          <a:solidFill>
            <a:schemeClr val="tx1"/>
          </a:solidFill>
          <a:latin typeface="Gill Sans"/>
          <a:ea typeface="+mn-ea"/>
          <a:cs typeface="Palatino Linotype"/>
        </a:defRPr>
      </a:lvl1pPr>
      <a:lvl2pPr marL="455613" indent="-227013" algn="l" defTabSz="457200" rtl="0" eaLnBrk="1" latinLnBrk="0" hangingPunct="1">
        <a:spcBef>
          <a:spcPct val="20000"/>
        </a:spcBef>
        <a:buFont typeface="Arial"/>
        <a:buChar char="–"/>
        <a:defRPr sz="2400" b="0" i="0" kern="1200" spc="-100">
          <a:solidFill>
            <a:schemeClr val="tx1"/>
          </a:solidFill>
          <a:latin typeface="Gill Sans"/>
          <a:ea typeface="+mn-ea"/>
          <a:cs typeface="Palatino Linotype"/>
        </a:defRPr>
      </a:lvl2pPr>
      <a:lvl3pPr marL="684213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spc="-100">
          <a:solidFill>
            <a:schemeClr val="tx1"/>
          </a:solidFill>
          <a:latin typeface="Gill Sans"/>
          <a:ea typeface="+mn-ea"/>
          <a:cs typeface="Palatino Linotype"/>
        </a:defRPr>
      </a:lvl3pPr>
      <a:lvl4pPr marL="911225" indent="-227013" algn="l" defTabSz="457200" rtl="0" eaLnBrk="1" latinLnBrk="0" hangingPunct="1">
        <a:spcBef>
          <a:spcPct val="20000"/>
        </a:spcBef>
        <a:buFont typeface="Arial"/>
        <a:buChar char="–"/>
        <a:defRPr sz="2000" b="0" i="0" kern="1200" spc="-100">
          <a:solidFill>
            <a:schemeClr val="tx1"/>
          </a:solidFill>
          <a:latin typeface="Gill Sans"/>
          <a:ea typeface="+mn-ea"/>
          <a:cs typeface="Palatino Linotype"/>
        </a:defRPr>
      </a:lvl4pPr>
      <a:lvl5pPr marL="1139825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spc="-100">
          <a:solidFill>
            <a:schemeClr val="tx1"/>
          </a:solidFill>
          <a:latin typeface="Gill Sans"/>
          <a:ea typeface="+mn-ea"/>
          <a:cs typeface="Palatino Linotyp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Queens ppt artwork B.ai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79" y="2336983"/>
            <a:ext cx="8788167" cy="1470025"/>
          </a:xfrm>
        </p:spPr>
        <p:txBody>
          <a:bodyPr>
            <a:noAutofit/>
          </a:bodyPr>
          <a:lstStyle/>
          <a:p>
            <a:pPr algn="ctr">
              <a:lnSpc>
                <a:spcPts val="4000"/>
              </a:lnSpc>
            </a:pPr>
            <a:r>
              <a:rPr lang="en-US" sz="5400" spc="-200" dirty="0">
                <a:solidFill>
                  <a:srgbClr val="800000"/>
                </a:solidFill>
                <a:latin typeface="Times New Roman"/>
                <a:cs typeface="Times New Roman"/>
              </a:rPr>
              <a:t>Techno-Neutrality</a:t>
            </a:r>
            <a:r>
              <a:rPr lang="en-US" sz="5400" b="1" spc="-200" dirty="0">
                <a:latin typeface="Times New Roman"/>
                <a:cs typeface="Times New Roman"/>
              </a:rPr>
              <a:t/>
            </a:r>
            <a:br>
              <a:rPr lang="en-US" sz="5400" b="1" spc="-200" dirty="0">
                <a:latin typeface="Times New Roman"/>
                <a:cs typeface="Times New Roman"/>
              </a:rPr>
            </a:br>
            <a:endParaRPr lang="en-US" sz="5400" spc="-200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038" y="5441417"/>
            <a:ext cx="7772400" cy="1752600"/>
          </a:xfrm>
        </p:spPr>
        <p:txBody>
          <a:bodyPr/>
          <a:lstStyle/>
          <a:p>
            <a:r>
              <a:rPr lang="en-US" spc="-130" dirty="0">
                <a:latin typeface="Times New Roman"/>
                <a:cs typeface="Times New Roman"/>
              </a:rPr>
              <a:t>Insuring Against Cyber Risk</a:t>
            </a:r>
          </a:p>
          <a:p>
            <a:r>
              <a:rPr lang="en-US" spc="-130" dirty="0">
                <a:latin typeface="Times New Roman"/>
                <a:cs typeface="Times New Roman"/>
              </a:rPr>
              <a:t>Penn State Law Review Symposium</a:t>
            </a:r>
          </a:p>
          <a:p>
            <a:r>
              <a:rPr lang="en-US" spc="-130" dirty="0">
                <a:latin typeface="Times New Roman"/>
                <a:cs typeface="Times New Roman"/>
              </a:rPr>
              <a:t>Pittsburgh, PA  April 13, 2018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580" y="2825842"/>
            <a:ext cx="8788166" cy="642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3800" spc="-200" dirty="0">
                <a:latin typeface="Times New Roman"/>
                <a:cs typeface="Times New Roman"/>
              </a:rPr>
              <a:t>Navigating Insurance Coverage for Cyber-Losses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8621" y="4611055"/>
            <a:ext cx="8525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30" dirty="0">
                <a:latin typeface="Times New Roman"/>
                <a:cs typeface="Times New Roman"/>
              </a:rPr>
              <a:t>Erik S. </a:t>
            </a:r>
            <a:r>
              <a:rPr lang="en-US" sz="2000" spc="-130" dirty="0" err="1">
                <a:latin typeface="Times New Roman"/>
                <a:cs typeface="Times New Roman"/>
              </a:rPr>
              <a:t>Knutsen</a:t>
            </a:r>
            <a:r>
              <a:rPr lang="en-US" sz="2000" spc="-130" dirty="0">
                <a:latin typeface="Times New Roman"/>
                <a:cs typeface="Times New Roman"/>
              </a:rPr>
              <a:t>, Queen’s-Canada</a:t>
            </a:r>
          </a:p>
          <a:p>
            <a:r>
              <a:rPr lang="en-US" sz="2000" spc="-130" dirty="0">
                <a:latin typeface="Times New Roman"/>
                <a:cs typeface="Times New Roman"/>
              </a:rPr>
              <a:t>Jeffrey W. </a:t>
            </a:r>
            <a:r>
              <a:rPr lang="en-US" sz="2000" spc="-130" dirty="0" err="1">
                <a:latin typeface="Times New Roman"/>
                <a:cs typeface="Times New Roman"/>
              </a:rPr>
              <a:t>Stempel</a:t>
            </a:r>
            <a:r>
              <a:rPr lang="en-US" sz="2000" spc="-130" dirty="0">
                <a:latin typeface="Times New Roman"/>
                <a:cs typeface="Times New Roman"/>
              </a:rPr>
              <a:t>, Boyd School of Law-UNLV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719" y="4144617"/>
            <a:ext cx="4071281" cy="27133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4308"/>
            <a:ext cx="4486756" cy="8208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136973"/>
            <a:ext cx="8769927" cy="944387"/>
          </a:xfrm>
        </p:spPr>
        <p:txBody>
          <a:bodyPr>
            <a:normAutofit/>
          </a:bodyPr>
          <a:lstStyle/>
          <a:p>
            <a:r>
              <a:rPr lang="en-US" sz="3200" b="1" spc="-100" dirty="0">
                <a:latin typeface="Times New Roman"/>
                <a:cs typeface="Times New Roman"/>
              </a:rPr>
              <a:t>The Path to Equalization of New Insurance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Broad, far-reaching interpretation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Narrowed reading of terms (coverage denial):</a:t>
            </a:r>
          </a:p>
          <a:p>
            <a:pPr lvl="2"/>
            <a:r>
              <a:rPr lang="en-US" dirty="0">
                <a:latin typeface="Times New Roman"/>
                <a:cs typeface="Times New Roman"/>
              </a:rPr>
              <a:t>Power of analogy, novelty</a:t>
            </a:r>
          </a:p>
          <a:p>
            <a:pPr lvl="2"/>
            <a:r>
              <a:rPr lang="en-US" dirty="0">
                <a:latin typeface="Times New Roman"/>
                <a:cs typeface="Times New Roman"/>
              </a:rPr>
              <a:t>Differentiation arbitrary and unpredictable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Piecemeal additions:</a:t>
            </a:r>
          </a:p>
          <a:p>
            <a:pPr lvl="2"/>
            <a:r>
              <a:rPr lang="en-US" dirty="0">
                <a:latin typeface="Times New Roman"/>
                <a:cs typeface="Times New Roman"/>
              </a:rPr>
              <a:t>Separate policies</a:t>
            </a:r>
          </a:p>
          <a:p>
            <a:pPr lvl="2"/>
            <a:r>
              <a:rPr lang="en-US" dirty="0">
                <a:latin typeface="Times New Roman"/>
                <a:cs typeface="Times New Roman"/>
              </a:rPr>
              <a:t>Add-ons, endorsements</a:t>
            </a:r>
          </a:p>
          <a:p>
            <a:pPr lvl="2"/>
            <a:r>
              <a:rPr lang="en-US" dirty="0">
                <a:latin typeface="Times New Roman"/>
                <a:cs typeface="Times New Roman"/>
              </a:rPr>
              <a:t>Drop-down coverage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Full integration of new risk in standard product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(e.g. Standard pollution exclusion or business interruption coverage; evolution of modern CGL incorporating various coverages)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4313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36973"/>
            <a:ext cx="8005762" cy="944387"/>
          </a:xfrm>
        </p:spPr>
        <p:txBody>
          <a:bodyPr>
            <a:normAutofit/>
          </a:bodyPr>
          <a:lstStyle/>
          <a:p>
            <a:r>
              <a:rPr lang="en-US" sz="3600" b="1" spc="-100" dirty="0">
                <a:latin typeface="Times New Roman"/>
                <a:cs typeface="Times New Roman"/>
              </a:rPr>
              <a:t>Risks of Not Incorporating Cyber-Losses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546708"/>
            <a:ext cx="8005762" cy="441483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Costly gaps in coverage:</a:t>
            </a:r>
          </a:p>
          <a:p>
            <a:pPr lvl="2"/>
            <a:r>
              <a:rPr lang="en-US" sz="3200" dirty="0">
                <a:latin typeface="Times New Roman"/>
                <a:cs typeface="Times New Roman"/>
              </a:rPr>
              <a:t>Inefficient loss transfer to other markets</a:t>
            </a:r>
            <a:br>
              <a:rPr lang="en-US" sz="3200" dirty="0">
                <a:latin typeface="Times New Roman"/>
                <a:cs typeface="Times New Roman"/>
              </a:rPr>
            </a:br>
            <a:r>
              <a:rPr lang="en-US" sz="3200" dirty="0">
                <a:latin typeface="Times New Roman"/>
                <a:cs typeface="Times New Roman"/>
              </a:rPr>
              <a:t>(i.e. broker)</a:t>
            </a:r>
          </a:p>
          <a:p>
            <a:pPr lvl="2"/>
            <a:r>
              <a:rPr lang="en-US" sz="3200" dirty="0">
                <a:latin typeface="Times New Roman"/>
                <a:cs typeface="Times New Roman"/>
              </a:rPr>
              <a:t>Litigation costs rise</a:t>
            </a:r>
          </a:p>
          <a:p>
            <a:r>
              <a:rPr lang="en-US" sz="3200" dirty="0">
                <a:latin typeface="Times New Roman"/>
                <a:cs typeface="Times New Roman"/>
              </a:rPr>
              <a:t>Coverage nullification arguments:</a:t>
            </a:r>
          </a:p>
          <a:p>
            <a:pPr lvl="2"/>
            <a:r>
              <a:rPr lang="en-US" sz="3200" dirty="0">
                <a:latin typeface="Times New Roman"/>
                <a:cs typeface="Times New Roman"/>
              </a:rPr>
              <a:t>Coverage does not meet expectations of reasonable, modern policyholder</a:t>
            </a:r>
          </a:p>
          <a:p>
            <a:r>
              <a:rPr lang="en-US" sz="3200" dirty="0">
                <a:latin typeface="Times New Roman"/>
                <a:cs typeface="Times New Roman"/>
              </a:rPr>
              <a:t>Losses of premium revenue for combined widespread product (at slightly higher price)</a:t>
            </a:r>
          </a:p>
          <a:p>
            <a:endParaRPr lang="en-US" sz="3200" dirty="0">
              <a:latin typeface="Times New Roman"/>
              <a:cs typeface="Times New Roman"/>
            </a:endParaRPr>
          </a:p>
          <a:p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704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136973"/>
            <a:ext cx="8769927" cy="944387"/>
          </a:xfrm>
        </p:spPr>
        <p:txBody>
          <a:bodyPr>
            <a:normAutofit/>
          </a:bodyPr>
          <a:lstStyle/>
          <a:p>
            <a:r>
              <a:rPr lang="en-US" sz="3600" b="1" spc="-100" dirty="0">
                <a:latin typeface="Times New Roman"/>
                <a:cs typeface="Times New Roman"/>
              </a:rPr>
              <a:t>Techno-Neutral Approach to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507068"/>
            <a:ext cx="8005762" cy="4619096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Short to medium term solution</a:t>
            </a:r>
          </a:p>
          <a:p>
            <a:r>
              <a:rPr lang="en-US" dirty="0">
                <a:latin typeface="Times New Roman"/>
                <a:cs typeface="Times New Roman"/>
              </a:rPr>
              <a:t>Techno-neutrality: jettison ‘cyber’ loss differentiation at interpretation:</a:t>
            </a:r>
          </a:p>
          <a:p>
            <a:pPr lvl="2"/>
            <a:r>
              <a:rPr lang="en-US" dirty="0">
                <a:latin typeface="Times New Roman"/>
                <a:cs typeface="Times New Roman"/>
              </a:rPr>
              <a:t>Responds faster than market in interim</a:t>
            </a:r>
          </a:p>
          <a:p>
            <a:pPr lvl="2"/>
            <a:r>
              <a:rPr lang="en-US" dirty="0">
                <a:latin typeface="Times New Roman"/>
                <a:cs typeface="Times New Roman"/>
              </a:rPr>
              <a:t>Uses existing canons of construction (coverage broad, exclusions narrow)</a:t>
            </a:r>
          </a:p>
          <a:p>
            <a:pPr lvl="2"/>
            <a:r>
              <a:rPr lang="en-US" dirty="0">
                <a:latin typeface="Times New Roman"/>
                <a:cs typeface="Times New Roman"/>
              </a:rPr>
              <a:t>Account for modern reasonable expectations</a:t>
            </a:r>
          </a:p>
          <a:p>
            <a:pPr lvl="2"/>
            <a:r>
              <a:rPr lang="en-US" dirty="0">
                <a:latin typeface="Times New Roman"/>
                <a:cs typeface="Times New Roman"/>
              </a:rPr>
              <a:t>Watch for cyber-specific absurdities (i.e. forcing policyholder to keep paper records to remain insurable)</a:t>
            </a:r>
          </a:p>
          <a:p>
            <a:r>
              <a:rPr lang="en-US" dirty="0">
                <a:latin typeface="Times New Roman"/>
                <a:cs typeface="Times New Roman"/>
              </a:rPr>
              <a:t>Focus on inherent nature of loss and coverage granted by insurer (risk, fortuity, coverage)</a:t>
            </a:r>
          </a:p>
          <a:p>
            <a:r>
              <a:rPr lang="en-US" dirty="0">
                <a:latin typeface="Times New Roman"/>
                <a:cs typeface="Times New Roman"/>
              </a:rPr>
              <a:t>Insurers protect themselves through sound underwriting:</a:t>
            </a:r>
          </a:p>
          <a:p>
            <a:pPr lvl="2"/>
            <a:r>
              <a:rPr lang="en-US" dirty="0">
                <a:latin typeface="Times New Roman"/>
                <a:cs typeface="Times New Roman"/>
              </a:rPr>
              <a:t>Policy limits, retentions or deductibles, premium pricing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2484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" y="136973"/>
            <a:ext cx="9009888" cy="944387"/>
          </a:xfrm>
        </p:spPr>
        <p:txBody>
          <a:bodyPr>
            <a:normAutofit/>
          </a:bodyPr>
          <a:lstStyle/>
          <a:p>
            <a:r>
              <a:rPr lang="en-US" sz="3600" b="1" spc="-100" dirty="0">
                <a:latin typeface="Times New Roman"/>
                <a:cs typeface="Times New Roman"/>
              </a:rPr>
              <a:t>Benefits of Techno-neutrality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546708"/>
            <a:ext cx="8005762" cy="475655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Better aligns with modern coverage expectations</a:t>
            </a:r>
          </a:p>
          <a:p>
            <a:r>
              <a:rPr lang="en-US" sz="2800" dirty="0">
                <a:latin typeface="Times New Roman"/>
                <a:cs typeface="Times New Roman"/>
              </a:rPr>
              <a:t>Avoids inconsistent time-stamped analogies</a:t>
            </a:r>
          </a:p>
          <a:p>
            <a:r>
              <a:rPr lang="en-US" sz="2800" dirty="0">
                <a:latin typeface="Times New Roman"/>
                <a:cs typeface="Times New Roman"/>
              </a:rPr>
              <a:t>Avoids “violence” done to </a:t>
            </a:r>
            <a:r>
              <a:rPr lang="en-US" sz="2800" dirty="0" err="1">
                <a:latin typeface="Times New Roman"/>
                <a:cs typeface="Times New Roman"/>
              </a:rPr>
              <a:t>textualist</a:t>
            </a:r>
            <a:r>
              <a:rPr lang="en-US" sz="2800" dirty="0">
                <a:latin typeface="Times New Roman"/>
                <a:cs typeface="Times New Roman"/>
              </a:rPr>
              <a:t> approaches to current cyber exclusions for “direct physical loss” and “publication”</a:t>
            </a:r>
          </a:p>
          <a:p>
            <a:r>
              <a:rPr lang="en-US" sz="2800" dirty="0">
                <a:latin typeface="Times New Roman"/>
                <a:cs typeface="Times New Roman"/>
              </a:rPr>
              <a:t>No need for governmental action</a:t>
            </a:r>
          </a:p>
          <a:p>
            <a:r>
              <a:rPr lang="en-US" sz="2800" dirty="0">
                <a:latin typeface="Times New Roman"/>
                <a:cs typeface="Times New Roman"/>
              </a:rPr>
              <a:t>No need to make insurers involved in cyber regulatory compliance</a:t>
            </a:r>
          </a:p>
          <a:p>
            <a:r>
              <a:rPr lang="en-US" sz="2800" dirty="0">
                <a:latin typeface="Times New Roman"/>
                <a:cs typeface="Times New Roman"/>
              </a:rPr>
              <a:t>Techno-neutrality in short to medium term</a:t>
            </a:r>
          </a:p>
          <a:p>
            <a:r>
              <a:rPr lang="en-US" sz="2800" dirty="0">
                <a:latin typeface="Times New Roman"/>
                <a:cs typeface="Times New Roman"/>
              </a:rPr>
              <a:t>Until insurance market responds with all-in products</a:t>
            </a:r>
          </a:p>
          <a:p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9153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136973"/>
            <a:ext cx="8797636" cy="944387"/>
          </a:xfrm>
        </p:spPr>
        <p:txBody>
          <a:bodyPr>
            <a:normAutofit/>
          </a:bodyPr>
          <a:lstStyle/>
          <a:p>
            <a:r>
              <a:rPr lang="en-US" sz="3600" b="1" spc="-100" dirty="0">
                <a:latin typeface="Times New Roman"/>
                <a:cs typeface="Times New Roman"/>
              </a:rPr>
              <a:t>Long-term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Fold cyber-loss coverage into traditional insurance products lines</a:t>
            </a:r>
          </a:p>
          <a:p>
            <a:r>
              <a:rPr lang="en-US" sz="3200" dirty="0">
                <a:latin typeface="Times New Roman"/>
                <a:cs typeface="Times New Roman"/>
              </a:rPr>
              <a:t>Properly underwritten and risk rated</a:t>
            </a:r>
          </a:p>
          <a:p>
            <a:r>
              <a:rPr lang="en-US" sz="3200" dirty="0">
                <a:latin typeface="Times New Roman"/>
                <a:cs typeface="Times New Roman"/>
              </a:rPr>
              <a:t>Close market gaps</a:t>
            </a:r>
          </a:p>
          <a:p>
            <a:r>
              <a:rPr lang="en-US" sz="3200" dirty="0">
                <a:latin typeface="Times New Roman"/>
                <a:cs typeface="Times New Roman"/>
              </a:rPr>
              <a:t>Gain consistency</a:t>
            </a:r>
          </a:p>
          <a:p>
            <a:r>
              <a:rPr lang="en-US" sz="3200" dirty="0">
                <a:latin typeface="Times New Roman"/>
                <a:cs typeface="Times New Roman"/>
              </a:rPr>
              <a:t>Follow CGL experience</a:t>
            </a:r>
          </a:p>
          <a:p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312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111" y="3132491"/>
            <a:ext cx="6122987" cy="9443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spc="-100" dirty="0">
                <a:latin typeface="Times New Roman"/>
                <a:cs typeface="Times New Roman"/>
              </a:rPr>
              <a:t/>
            </a:r>
            <a:br>
              <a:rPr lang="en-US" sz="5400" b="1" spc="-100" dirty="0">
                <a:latin typeface="Times New Roman"/>
                <a:cs typeface="Times New Roman"/>
              </a:rPr>
            </a:br>
            <a:r>
              <a:rPr lang="en-US" sz="5400" b="1" spc="-100" dirty="0">
                <a:latin typeface="Times New Roman"/>
                <a:cs typeface="Times New Roman"/>
              </a:rPr>
              <a:t/>
            </a:r>
            <a:br>
              <a:rPr lang="en-US" sz="5400" b="1" spc="-100" dirty="0">
                <a:latin typeface="Times New Roman"/>
                <a:cs typeface="Times New Roman"/>
              </a:rPr>
            </a:br>
            <a:r>
              <a:rPr lang="en-US" sz="5400" b="1" spc="-100" dirty="0">
                <a:latin typeface="Times New Roman"/>
                <a:cs typeface="Times New Roman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652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136973"/>
            <a:ext cx="8769927" cy="944387"/>
          </a:xfrm>
        </p:spPr>
        <p:txBody>
          <a:bodyPr>
            <a:normAutofit/>
          </a:bodyPr>
          <a:lstStyle/>
          <a:p>
            <a:r>
              <a:rPr lang="en-US" sz="4000" b="1" spc="-100" dirty="0">
                <a:latin typeface="Times New Roman"/>
                <a:cs typeface="Times New Roman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Times New Roman"/>
                <a:cs typeface="Times New Roman"/>
              </a:rPr>
              <a:t>Problems with the Cyber-Loss Insurance Market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Times New Roman"/>
                <a:cs typeface="Times New Roman"/>
              </a:rPr>
              <a:t>Physical-Digital Conundrum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Times New Roman"/>
                <a:cs typeface="Times New Roman"/>
              </a:rPr>
              <a:t>Publication and Access Hurdles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Times New Roman"/>
                <a:cs typeface="Times New Roman"/>
              </a:rPr>
              <a:t>Market Segmentation Nightmare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Times New Roman"/>
                <a:cs typeface="Times New Roman"/>
              </a:rPr>
              <a:t>Reactionary Approach to “Cyber-Anything”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Times New Roman"/>
                <a:cs typeface="Times New Roman"/>
              </a:rPr>
              <a:t>Interim solution: Techno-neutrality</a:t>
            </a:r>
          </a:p>
          <a:p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0259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136973"/>
            <a:ext cx="8769927" cy="944387"/>
          </a:xfrm>
        </p:spPr>
        <p:txBody>
          <a:bodyPr>
            <a:normAutofit/>
          </a:bodyPr>
          <a:lstStyle/>
          <a:p>
            <a:r>
              <a:rPr lang="en-US" sz="3200" b="1" spc="-100" dirty="0">
                <a:latin typeface="Times New Roman"/>
                <a:cs typeface="Times New Roman"/>
              </a:rPr>
              <a:t>Problems with the Cyber-Loss Insurance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>
                <a:latin typeface="Times New Roman"/>
                <a:cs typeface="Times New Roman"/>
              </a:rPr>
              <a:t>Broad exclusions for cyber-losses in traditional insurance products:</a:t>
            </a:r>
          </a:p>
          <a:p>
            <a:pPr lvl="2"/>
            <a:r>
              <a:rPr lang="en-US" sz="2600" dirty="0">
                <a:latin typeface="Times New Roman"/>
                <a:cs typeface="Times New Roman"/>
              </a:rPr>
              <a:t>Exclusion for “electronic data” and “data-related liability”</a:t>
            </a:r>
          </a:p>
          <a:p>
            <a:r>
              <a:rPr lang="en-US" sz="2600" dirty="0">
                <a:latin typeface="Times New Roman"/>
                <a:cs typeface="Times New Roman"/>
              </a:rPr>
              <a:t>Imperfectly segmented, patchwork coverage layering:</a:t>
            </a:r>
          </a:p>
          <a:p>
            <a:pPr lvl="2"/>
            <a:r>
              <a:rPr lang="en-US" sz="2600" dirty="0">
                <a:latin typeface="Times New Roman"/>
                <a:cs typeface="Times New Roman"/>
              </a:rPr>
              <a:t>Different product styles (drop-down, add-on, separate)</a:t>
            </a:r>
          </a:p>
          <a:p>
            <a:pPr lvl="2"/>
            <a:r>
              <a:rPr lang="en-US" sz="2600" dirty="0">
                <a:latin typeface="Times New Roman"/>
                <a:cs typeface="Times New Roman"/>
              </a:rPr>
              <a:t>Different, untested coverage wording</a:t>
            </a:r>
          </a:p>
          <a:p>
            <a:pPr lvl="2"/>
            <a:r>
              <a:rPr lang="en-US" sz="2600" dirty="0">
                <a:latin typeface="Times New Roman"/>
                <a:cs typeface="Times New Roman"/>
              </a:rPr>
              <a:t>Unexpected gaps in coverage</a:t>
            </a:r>
          </a:p>
          <a:p>
            <a:r>
              <a:rPr lang="en-US" sz="2600" dirty="0">
                <a:latin typeface="Times New Roman"/>
                <a:cs typeface="Times New Roman"/>
              </a:rPr>
              <a:t>Not reflective of modern policyholder expectations of coverage</a:t>
            </a:r>
          </a:p>
          <a:p>
            <a:r>
              <a:rPr lang="en-US" sz="2600" dirty="0">
                <a:latin typeface="Times New Roman"/>
                <a:cs typeface="Times New Roman"/>
              </a:rPr>
              <a:t>Results in…</a:t>
            </a:r>
          </a:p>
          <a:p>
            <a:pPr lvl="2"/>
            <a:r>
              <a:rPr lang="en-US" sz="2600" dirty="0">
                <a:latin typeface="Times New Roman"/>
                <a:cs typeface="Times New Roman"/>
              </a:rPr>
              <a:t>Inconsistent coverage jurisprudence</a:t>
            </a:r>
          </a:p>
          <a:p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835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136973"/>
            <a:ext cx="8769927" cy="944387"/>
          </a:xfrm>
        </p:spPr>
        <p:txBody>
          <a:bodyPr>
            <a:normAutofit/>
          </a:bodyPr>
          <a:lstStyle/>
          <a:p>
            <a:r>
              <a:rPr lang="en-US" sz="3600" b="1" spc="-100" dirty="0">
                <a:latin typeface="Times New Roman"/>
                <a:cs typeface="Times New Roman"/>
              </a:rPr>
              <a:t>Physical-Digital Conundrum in Cyber-Losses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711324"/>
            <a:ext cx="8005762" cy="441483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Cyber-losses theoretically insurable losses</a:t>
            </a:r>
          </a:p>
          <a:p>
            <a:r>
              <a:rPr lang="en-US" sz="3200" dirty="0">
                <a:latin typeface="Times New Roman"/>
                <a:cs typeface="Times New Roman"/>
              </a:rPr>
              <a:t>Yet common losses excluded from standard coverage:</a:t>
            </a:r>
          </a:p>
          <a:p>
            <a:pPr lvl="2"/>
            <a:r>
              <a:rPr lang="en-US" sz="3200" dirty="0">
                <a:latin typeface="Times New Roman"/>
                <a:cs typeface="Times New Roman"/>
              </a:rPr>
              <a:t>“direct physical loss” to “tangible property”</a:t>
            </a:r>
          </a:p>
          <a:p>
            <a:pPr lvl="2"/>
            <a:r>
              <a:rPr lang="en-US" sz="3200" dirty="0">
                <a:latin typeface="Times New Roman"/>
                <a:cs typeface="Times New Roman"/>
              </a:rPr>
              <a:t>Crime/bank fraud coverage tied to physical banking world (</a:t>
            </a:r>
            <a:r>
              <a:rPr lang="en-US" sz="3200" dirty="0" err="1">
                <a:latin typeface="Times New Roman"/>
                <a:cs typeface="Times New Roman"/>
              </a:rPr>
              <a:t>ie</a:t>
            </a:r>
            <a:r>
              <a:rPr lang="en-US" sz="3200" dirty="0">
                <a:latin typeface="Times New Roman"/>
                <a:cs typeface="Times New Roman"/>
              </a:rPr>
              <a:t>. written checks), not computer use</a:t>
            </a:r>
          </a:p>
          <a:p>
            <a:pPr lvl="2"/>
            <a:r>
              <a:rPr lang="en-US" sz="3200" dirty="0">
                <a:latin typeface="Times New Roman"/>
                <a:cs typeface="Times New Roman"/>
              </a:rPr>
              <a:t>Privacy injury liability coverage tied to what is “publication”</a:t>
            </a:r>
          </a:p>
          <a:p>
            <a:pPr lvl="2"/>
            <a:endParaRPr lang="en-US" sz="3200" dirty="0">
              <a:latin typeface="Times New Roman"/>
              <a:cs typeface="Times New Roman"/>
            </a:endParaRPr>
          </a:p>
          <a:p>
            <a:r>
              <a:rPr lang="en-US" sz="3200" dirty="0">
                <a:latin typeface="Times New Roman"/>
                <a:cs typeface="Times New Roman"/>
              </a:rPr>
              <a:t>All get tripped up on analogies to corollaries in the physical world.</a:t>
            </a:r>
          </a:p>
          <a:p>
            <a:endParaRPr lang="en-US" sz="3200" dirty="0">
              <a:latin typeface="Times New Roman"/>
              <a:cs typeface="Times New Roman"/>
            </a:endParaRPr>
          </a:p>
          <a:p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4921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136973"/>
            <a:ext cx="8769927" cy="944387"/>
          </a:xfrm>
        </p:spPr>
        <p:txBody>
          <a:bodyPr>
            <a:normAutofit/>
          </a:bodyPr>
          <a:lstStyle/>
          <a:p>
            <a:r>
              <a:rPr lang="en-US" sz="3600" b="1" spc="-100" dirty="0">
                <a:latin typeface="Times New Roman"/>
                <a:cs typeface="Times New Roman"/>
              </a:rPr>
              <a:t>Physical-Digital “Difference?”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Incongruous - same resulting loss on paper or in ‘physical’ world is covered;</a:t>
            </a:r>
          </a:p>
          <a:p>
            <a:r>
              <a:rPr lang="en-US" sz="3200" dirty="0">
                <a:latin typeface="Times New Roman"/>
                <a:cs typeface="Times New Roman"/>
              </a:rPr>
              <a:t>Standard insurance covers a lot of intangible losses:</a:t>
            </a:r>
          </a:p>
          <a:p>
            <a:pPr lvl="2"/>
            <a:r>
              <a:rPr lang="en-US" sz="3200" dirty="0">
                <a:latin typeface="Times New Roman"/>
                <a:cs typeface="Times New Roman"/>
              </a:rPr>
              <a:t>Pollution;</a:t>
            </a:r>
          </a:p>
          <a:p>
            <a:pPr lvl="2"/>
            <a:r>
              <a:rPr lang="en-US" sz="3200" dirty="0" err="1">
                <a:latin typeface="Times New Roman"/>
                <a:cs typeface="Times New Roman"/>
              </a:rPr>
              <a:t>Mould</a:t>
            </a:r>
            <a:r>
              <a:rPr lang="en-US" sz="3200" dirty="0">
                <a:latin typeface="Times New Roman"/>
                <a:cs typeface="Times New Roman"/>
              </a:rPr>
              <a:t>;</a:t>
            </a:r>
          </a:p>
          <a:p>
            <a:pPr lvl="2"/>
            <a:r>
              <a:rPr lang="en-US" sz="3200" dirty="0" err="1">
                <a:latin typeface="Times New Roman"/>
                <a:cs typeface="Times New Roman"/>
              </a:rPr>
              <a:t>Asbsestos</a:t>
            </a:r>
            <a:r>
              <a:rPr lang="en-US" sz="3200" dirty="0">
                <a:latin typeface="Times New Roman"/>
                <a:cs typeface="Times New Roman"/>
              </a:rPr>
              <a:t>;</a:t>
            </a:r>
          </a:p>
          <a:p>
            <a:pPr lvl="2"/>
            <a:r>
              <a:rPr lang="en-US" sz="3200" dirty="0">
                <a:latin typeface="Times New Roman"/>
                <a:cs typeface="Times New Roman"/>
              </a:rPr>
              <a:t>Long-latency trigger issues</a:t>
            </a:r>
          </a:p>
          <a:p>
            <a:endParaRPr lang="en-US" sz="3200" dirty="0">
              <a:latin typeface="Times New Roman"/>
              <a:cs typeface="Times New Roman"/>
            </a:endParaRPr>
          </a:p>
          <a:p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801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136973"/>
            <a:ext cx="8769927" cy="944387"/>
          </a:xfrm>
        </p:spPr>
        <p:txBody>
          <a:bodyPr>
            <a:normAutofit/>
          </a:bodyPr>
          <a:lstStyle/>
          <a:p>
            <a:r>
              <a:rPr lang="en-US" sz="3600" b="1" spc="-100" dirty="0">
                <a:latin typeface="Times New Roman"/>
                <a:cs typeface="Times New Roman"/>
              </a:rPr>
              <a:t>Publication and Access Hurdles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Privacy breach not covered in digital form (but would be in physical form):</a:t>
            </a:r>
          </a:p>
          <a:p>
            <a:r>
              <a:rPr lang="en-US" sz="3200" dirty="0">
                <a:latin typeface="Times New Roman"/>
                <a:cs typeface="Times New Roman"/>
              </a:rPr>
              <a:t>Turns on what is “publication?” </a:t>
            </a:r>
          </a:p>
          <a:p>
            <a:r>
              <a:rPr lang="en-US" sz="3200" dirty="0">
                <a:latin typeface="Times New Roman"/>
                <a:cs typeface="Times New Roman"/>
              </a:rPr>
              <a:t>Actual vs. potential access?</a:t>
            </a:r>
          </a:p>
        </p:txBody>
      </p:sp>
    </p:spTree>
    <p:extLst>
      <p:ext uri="{BB962C8B-B14F-4D97-AF65-F5344CB8AC3E}">
        <p14:creationId xmlns:p14="http://schemas.microsoft.com/office/powerpoint/2010/main" val="1862611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7" y="136973"/>
            <a:ext cx="8769927" cy="944387"/>
          </a:xfrm>
        </p:spPr>
        <p:txBody>
          <a:bodyPr>
            <a:normAutofit/>
          </a:bodyPr>
          <a:lstStyle/>
          <a:p>
            <a:r>
              <a:rPr lang="en-US" sz="3600" b="1" spc="-100" dirty="0">
                <a:latin typeface="Times New Roman"/>
                <a:cs typeface="Times New Roman"/>
              </a:rPr>
              <a:t>Modern Policyholder Coverage Expectation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/>
                <a:cs typeface="Times New Roman"/>
              </a:rPr>
              <a:t>Much of life now necessarily digital:</a:t>
            </a:r>
          </a:p>
          <a:p>
            <a:pPr lvl="2"/>
            <a:r>
              <a:rPr lang="en-US" sz="3200" dirty="0">
                <a:latin typeface="Times New Roman"/>
                <a:cs typeface="Times New Roman"/>
              </a:rPr>
              <a:t>Personal: data, contacts, records, music, photos</a:t>
            </a:r>
          </a:p>
          <a:p>
            <a:pPr lvl="2"/>
            <a:r>
              <a:rPr lang="en-US" sz="3200" dirty="0">
                <a:latin typeface="Times New Roman"/>
                <a:cs typeface="Times New Roman"/>
              </a:rPr>
              <a:t>Commercial: work product, client contacts, software, social media  </a:t>
            </a:r>
          </a:p>
          <a:p>
            <a:pPr marL="0" indent="0">
              <a:buNone/>
            </a:pPr>
            <a:r>
              <a:rPr lang="en-US" sz="3200" dirty="0">
                <a:latin typeface="Times New Roman"/>
                <a:cs typeface="Times New Roman"/>
              </a:rPr>
              <a:t>Who could imagine modern commercial or homeowners policies NOT covering property or liability losses from digital aspects of life?</a:t>
            </a:r>
          </a:p>
          <a:p>
            <a:endParaRPr lang="en-US" sz="3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5395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4" y="136973"/>
            <a:ext cx="7855527" cy="944387"/>
          </a:xfrm>
        </p:spPr>
        <p:txBody>
          <a:bodyPr>
            <a:normAutofit/>
          </a:bodyPr>
          <a:lstStyle/>
          <a:p>
            <a:r>
              <a:rPr lang="en-US" sz="3600" b="1" spc="-100" dirty="0">
                <a:latin typeface="Times New Roman"/>
                <a:cs typeface="Times New Roman"/>
              </a:rPr>
              <a:t>Market Segmentation Nightmare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620982"/>
            <a:ext cx="8005762" cy="45051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/>
                <a:cs typeface="Times New Roman"/>
              </a:rPr>
              <a:t>Problems with segmented coverage market: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Times New Roman"/>
                <a:cs typeface="Times New Roman"/>
              </a:rPr>
              <a:t>Narrow definition of covered losses;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Times New Roman"/>
                <a:cs typeface="Times New Roman"/>
              </a:rPr>
              <a:t>Difficulty shoe-horning claims into pre-determined categories of loss;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Times New Roman"/>
                <a:cs typeface="Times New Roman"/>
              </a:rPr>
              <a:t>Questions of coverage scope;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Times New Roman"/>
                <a:cs typeface="Times New Roman"/>
              </a:rPr>
              <a:t>Untested insurer-mandated moral hazard mitigation requirements.</a:t>
            </a:r>
          </a:p>
          <a:p>
            <a:pPr marL="0" indent="0">
              <a:buNone/>
            </a:pPr>
            <a:endParaRPr lang="en-US" sz="2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800" dirty="0">
                <a:latin typeface="Times New Roman"/>
                <a:cs typeface="Times New Roman"/>
              </a:rPr>
              <a:t>Result: wild-west coverage experience</a:t>
            </a:r>
          </a:p>
        </p:txBody>
      </p:sp>
    </p:spTree>
    <p:extLst>
      <p:ext uri="{BB962C8B-B14F-4D97-AF65-F5344CB8AC3E}">
        <p14:creationId xmlns:p14="http://schemas.microsoft.com/office/powerpoint/2010/main" val="1390983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36973"/>
            <a:ext cx="8462962" cy="944387"/>
          </a:xfrm>
        </p:spPr>
        <p:txBody>
          <a:bodyPr>
            <a:normAutofit/>
          </a:bodyPr>
          <a:lstStyle/>
          <a:p>
            <a:r>
              <a:rPr lang="en-US" sz="3600" b="1" spc="-100" dirty="0">
                <a:latin typeface="Times New Roman"/>
                <a:cs typeface="Times New Roman"/>
              </a:rPr>
              <a:t>Reactionary Approach to Cyber-Anything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546708"/>
            <a:ext cx="8005762" cy="441483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Problems with analogy, novelty:</a:t>
            </a:r>
          </a:p>
          <a:p>
            <a:pPr lvl="2"/>
            <a:r>
              <a:rPr lang="en-US" sz="3200" dirty="0">
                <a:latin typeface="Times New Roman"/>
                <a:cs typeface="Times New Roman"/>
              </a:rPr>
              <a:t>Physical versus cyber</a:t>
            </a:r>
          </a:p>
          <a:p>
            <a:pPr lvl="2"/>
            <a:r>
              <a:rPr lang="en-US" sz="3200" dirty="0">
                <a:latin typeface="Times New Roman"/>
                <a:cs typeface="Times New Roman"/>
              </a:rPr>
              <a:t>Publication</a:t>
            </a:r>
          </a:p>
          <a:p>
            <a:pPr lvl="2"/>
            <a:r>
              <a:rPr lang="en-US" sz="3200" dirty="0">
                <a:latin typeface="Times New Roman"/>
                <a:cs typeface="Times New Roman"/>
              </a:rPr>
              <a:t>Over-blowing scope and loss potential</a:t>
            </a:r>
          </a:p>
          <a:p>
            <a:pPr lvl="2"/>
            <a:r>
              <a:rPr lang="en-US" sz="3200" dirty="0">
                <a:latin typeface="Times New Roman"/>
                <a:cs typeface="Times New Roman"/>
              </a:rPr>
              <a:t>Terms anchored in the physical world</a:t>
            </a:r>
          </a:p>
          <a:p>
            <a:r>
              <a:rPr lang="en-US" sz="3200" dirty="0">
                <a:latin typeface="Times New Roman"/>
                <a:cs typeface="Times New Roman"/>
              </a:rPr>
              <a:t>All results in mishmash of jurisprudence</a:t>
            </a:r>
          </a:p>
          <a:p>
            <a:r>
              <a:rPr lang="en-US" sz="3200" dirty="0">
                <a:latin typeface="Times New Roman"/>
                <a:cs typeface="Times New Roman"/>
              </a:rPr>
              <a:t>Look at experiences with Y2K insurance</a:t>
            </a:r>
          </a:p>
          <a:p>
            <a:r>
              <a:rPr lang="en-US" sz="3200" dirty="0">
                <a:latin typeface="Times New Roman"/>
                <a:cs typeface="Times New Roman"/>
              </a:rPr>
              <a:t>Example: digital revolution of procedural discovery not safe either!</a:t>
            </a:r>
          </a:p>
        </p:txBody>
      </p:sp>
    </p:spTree>
    <p:extLst>
      <p:ext uri="{BB962C8B-B14F-4D97-AF65-F5344CB8AC3E}">
        <p14:creationId xmlns:p14="http://schemas.microsoft.com/office/powerpoint/2010/main" val="312039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Queen's triclour">
      <a:dk1>
        <a:sysClr val="windowText" lastClr="000000"/>
      </a:dk1>
      <a:lt1>
        <a:sysClr val="window" lastClr="FFFFFF"/>
      </a:lt1>
      <a:dk2>
        <a:srgbClr val="061D38"/>
      </a:dk2>
      <a:lt2>
        <a:srgbClr val="FFFFFF"/>
      </a:lt2>
      <a:accent1>
        <a:srgbClr val="910A29"/>
      </a:accent1>
      <a:accent2>
        <a:srgbClr val="F1AB1F"/>
      </a:accent2>
      <a:accent3>
        <a:srgbClr val="061D38"/>
      </a:accent3>
      <a:accent4>
        <a:srgbClr val="CDCDCD"/>
      </a:accent4>
      <a:accent5>
        <a:srgbClr val="7E7E7E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8913</TotalTime>
  <Words>1098</Words>
  <Application>Microsoft Office PowerPoint</Application>
  <PresentationFormat>On-screen Show (4:3)</PresentationFormat>
  <Paragraphs>150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Gill Sans</vt:lpstr>
      <vt:lpstr>Gill Sans SemiBold</vt:lpstr>
      <vt:lpstr>Palatino Linotype</vt:lpstr>
      <vt:lpstr>Times New Roman</vt:lpstr>
      <vt:lpstr>Office Theme</vt:lpstr>
      <vt:lpstr>Techno-Neutrality </vt:lpstr>
      <vt:lpstr>Outline</vt:lpstr>
      <vt:lpstr>Problems with the Cyber-Loss Insurance Market</vt:lpstr>
      <vt:lpstr>Physical-Digital Conundrum in Cyber-Losses</vt:lpstr>
      <vt:lpstr>Physical-Digital “Difference?”</vt:lpstr>
      <vt:lpstr>Publication and Access Hurdles</vt:lpstr>
      <vt:lpstr>Modern Policyholder Coverage Expectation</vt:lpstr>
      <vt:lpstr>Market Segmentation Nightmare</vt:lpstr>
      <vt:lpstr>Reactionary Approach to Cyber-Anything</vt:lpstr>
      <vt:lpstr>The Path to Equalization of New Insurance Products</vt:lpstr>
      <vt:lpstr>Risks of Not Incorporating Cyber-Losses</vt:lpstr>
      <vt:lpstr>Techno-Neutral Approach to Coverage</vt:lpstr>
      <vt:lpstr>Benefits of Techno-neutrality</vt:lpstr>
      <vt:lpstr>Long-term Solution</vt:lpstr>
      <vt:lpstr>  Questions?</vt:lpstr>
    </vt:vector>
  </TitlesOfParts>
  <Company>Queen's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Larry Harris</dc:creator>
  <cp:lastModifiedBy>Brandon McCune</cp:lastModifiedBy>
  <cp:revision>388</cp:revision>
  <cp:lastPrinted>2018-04-03T13:52:05Z</cp:lastPrinted>
  <dcterms:created xsi:type="dcterms:W3CDTF">2011-07-05T18:53:08Z</dcterms:created>
  <dcterms:modified xsi:type="dcterms:W3CDTF">2018-04-13T01:42:29Z</dcterms:modified>
</cp:coreProperties>
</file>